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698" r:id="rId2"/>
    <p:sldMasterId id="2147483711" r:id="rId3"/>
  </p:sldMasterIdLst>
  <p:notesMasterIdLst>
    <p:notesMasterId r:id="rId62"/>
  </p:notesMasterIdLst>
  <p:handoutMasterIdLst>
    <p:handoutMasterId r:id="rId63"/>
  </p:handoutMasterIdLst>
  <p:sldIdLst>
    <p:sldId id="627" r:id="rId4"/>
    <p:sldId id="596" r:id="rId5"/>
    <p:sldId id="631" r:id="rId6"/>
    <p:sldId id="599" r:id="rId7"/>
    <p:sldId id="639" r:id="rId8"/>
    <p:sldId id="662" r:id="rId9"/>
    <p:sldId id="663" r:id="rId10"/>
    <p:sldId id="664" r:id="rId11"/>
    <p:sldId id="665" r:id="rId12"/>
    <p:sldId id="666" r:id="rId13"/>
    <p:sldId id="667" r:id="rId14"/>
    <p:sldId id="633" r:id="rId15"/>
    <p:sldId id="668" r:id="rId16"/>
    <p:sldId id="669" r:id="rId17"/>
    <p:sldId id="670" r:id="rId18"/>
    <p:sldId id="671" r:id="rId19"/>
    <p:sldId id="687" r:id="rId20"/>
    <p:sldId id="700" r:id="rId21"/>
    <p:sldId id="673" r:id="rId22"/>
    <p:sldId id="674" r:id="rId23"/>
    <p:sldId id="675" r:id="rId24"/>
    <p:sldId id="676" r:id="rId25"/>
    <p:sldId id="677" r:id="rId26"/>
    <p:sldId id="678" r:id="rId27"/>
    <p:sldId id="679" r:id="rId28"/>
    <p:sldId id="680" r:id="rId29"/>
    <p:sldId id="681" r:id="rId30"/>
    <p:sldId id="685" r:id="rId31"/>
    <p:sldId id="682" r:id="rId32"/>
    <p:sldId id="683" r:id="rId33"/>
    <p:sldId id="684" r:id="rId34"/>
    <p:sldId id="690" r:id="rId35"/>
    <p:sldId id="688" r:id="rId36"/>
    <p:sldId id="692" r:id="rId37"/>
    <p:sldId id="693" r:id="rId38"/>
    <p:sldId id="701" r:id="rId39"/>
    <p:sldId id="704" r:id="rId40"/>
    <p:sldId id="703" r:id="rId41"/>
    <p:sldId id="702" r:id="rId42"/>
    <p:sldId id="694" r:id="rId43"/>
    <p:sldId id="691" r:id="rId44"/>
    <p:sldId id="695" r:id="rId45"/>
    <p:sldId id="696" r:id="rId46"/>
    <p:sldId id="697" r:id="rId47"/>
    <p:sldId id="698" r:id="rId48"/>
    <p:sldId id="601" r:id="rId49"/>
    <p:sldId id="640" r:id="rId50"/>
    <p:sldId id="600" r:id="rId51"/>
    <p:sldId id="641" r:id="rId52"/>
    <p:sldId id="643" r:id="rId53"/>
    <p:sldId id="645" r:id="rId54"/>
    <p:sldId id="657" r:id="rId55"/>
    <p:sldId id="658" r:id="rId56"/>
    <p:sldId id="659" r:id="rId57"/>
    <p:sldId id="660" r:id="rId58"/>
    <p:sldId id="661" r:id="rId59"/>
    <p:sldId id="699" r:id="rId60"/>
    <p:sldId id="626" r:id="rId6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51">
          <p15:clr>
            <a:srgbClr val="A4A3A4"/>
          </p15:clr>
        </p15:guide>
        <p15:guide id="3" orient="horz" pos="3158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2880">
          <p15:clr>
            <a:srgbClr val="A4A3A4"/>
          </p15:clr>
        </p15:guide>
        <p15:guide id="7" pos="431">
          <p15:clr>
            <a:srgbClr val="A4A3A4"/>
          </p15:clr>
        </p15:guide>
        <p15:guide id="8" pos="5329">
          <p15:clr>
            <a:srgbClr val="A4A3A4"/>
          </p15:clr>
        </p15:guide>
        <p15:guide id="9" pos="5556" userDrawn="1">
          <p15:clr>
            <a:srgbClr val="A4A3A4"/>
          </p15:clr>
        </p15:guide>
        <p15:guide id="10" pos="249">
          <p15:clr>
            <a:srgbClr val="A4A3A4"/>
          </p15:clr>
        </p15:guide>
        <p15:guide id="11" pos="1474" userDrawn="1">
          <p15:clr>
            <a:srgbClr val="A4A3A4"/>
          </p15:clr>
        </p15:guide>
        <p15:guide id="12" pos="4286" userDrawn="1">
          <p15:clr>
            <a:srgbClr val="A4A3A4"/>
          </p15:clr>
        </p15:guide>
        <p15:guide id="13" pos="3288" userDrawn="1">
          <p15:clr>
            <a:srgbClr val="A4A3A4"/>
          </p15:clr>
        </p15:guide>
        <p15:guide id="14" orient="horz" pos="3294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9A72"/>
    <a:srgbClr val="1E2631"/>
    <a:srgbClr val="FFFFCC"/>
    <a:srgbClr val="FFCCCC"/>
    <a:srgbClr val="FF6699"/>
    <a:srgbClr val="7F7F7F"/>
    <a:srgbClr val="CCFFCC"/>
    <a:srgbClr val="FFFF99"/>
    <a:srgbClr val="222A35"/>
    <a:srgbClr val="2F3A4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93326" autoAdjust="0"/>
  </p:normalViewPr>
  <p:slideViewPr>
    <p:cSldViewPr>
      <p:cViewPr varScale="1">
        <p:scale>
          <a:sx n="78" d="100"/>
          <a:sy n="78" d="100"/>
        </p:scale>
        <p:origin x="-1478" y="-67"/>
      </p:cViewPr>
      <p:guideLst>
        <p:guide orient="horz" pos="2251"/>
        <p:guide orient="horz" pos="3158"/>
        <p:guide orient="horz" pos="981"/>
        <p:guide orient="horz" pos="3294"/>
        <p:guide orient="horz" pos="2160"/>
        <p:guide pos="2880"/>
        <p:guide pos="431"/>
        <p:guide pos="5329"/>
        <p:guide pos="5556"/>
        <p:guide pos="249"/>
        <p:guide pos="1474"/>
        <p:guide pos="4286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2928" y="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299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6/9/2021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389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7154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5BC87E0-13CB-4FC9-A0EA-4BDD382BBA1B}" type="slidenum">
              <a:rPr lang="en-US" altLang="zh-TW" smtClean="0"/>
              <a:pPr/>
              <a:t>42</a:t>
            </a:fld>
            <a:endParaRPr lang="en-US" altLang="zh-TW"/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825E4FF-EA08-4C6A-B6A5-DBAB59D80139}" type="slidenum">
              <a:rPr lang="en-US" altLang="zh-TW" sz="14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42</a:t>
            </a:fld>
            <a:endParaRPr lang="en-US" altLang="zh-TW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0907E80-99B5-4271-B53A-1F6C743A19C1}" type="slidenum">
              <a:rPr lang="en-US" altLang="zh-TW" smtClean="0"/>
              <a:pPr/>
              <a:t>44</a:t>
            </a:fld>
            <a:endParaRPr lang="en-US" altLang="zh-TW"/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543327D-FF1C-4B20-A1B5-6FA31D918846}" type="slidenum">
              <a:rPr lang="en-US" altLang="zh-TW" sz="14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44</a:t>
            </a:fld>
            <a:endParaRPr lang="en-US" altLang="zh-TW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5093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9442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6686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9939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9939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9939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602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1187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7154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5093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5093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5093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7154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7154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715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500" b="19391"/>
          <a:stretch/>
        </p:blipFill>
        <p:spPr>
          <a:xfrm>
            <a:off x="8048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508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15816" y="620688"/>
            <a:ext cx="5770984" cy="28803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small" baseline="0">
                <a:solidFill>
                  <a:srgbClr val="2F3A46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2915816" y="3076"/>
            <a:ext cx="5770984" cy="61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solidFill>
                  <a:srgbClr val="2F3A46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500" b="19391"/>
          <a:stretch/>
        </p:blipFill>
        <p:spPr>
          <a:xfrm>
            <a:off x="8048512" y="5774480"/>
            <a:ext cx="1095488" cy="1083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796" y="100097"/>
            <a:ext cx="1627773" cy="451143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328166" y="6237312"/>
            <a:ext cx="439241" cy="439240"/>
            <a:chOff x="186858" y="6096003"/>
            <a:chExt cx="580550" cy="580549"/>
          </a:xfrm>
          <a:solidFill>
            <a:schemeClr val="bg1">
              <a:lumMod val="95000"/>
            </a:schemeClr>
          </a:solidFill>
        </p:grpSpPr>
        <p:sp>
          <p:nvSpPr>
            <p:cNvPr id="11" name="Rectangle 10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6" y="6237312"/>
            <a:ext cx="439241" cy="390437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2F3A46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2196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3399" y="6216529"/>
            <a:ext cx="1627773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123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D8CCC-6DF7-4B8B-866D-DA1CD04567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5093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-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7554685" y="2139696"/>
            <a:ext cx="1589315" cy="4718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rgbClr val="231F2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28650" y="5131574"/>
            <a:ext cx="6153086" cy="110957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065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4685" y="1"/>
            <a:ext cx="1589315" cy="4714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517014" cy="1325563"/>
          </a:xfrm>
        </p:spPr>
        <p:txBody>
          <a:bodyPr>
            <a:norm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Freeform: Shape 23"/>
          <p:cNvSpPr/>
          <p:nvPr userDrawn="1"/>
        </p:nvSpPr>
        <p:spPr>
          <a:xfrm>
            <a:off x="-1351335" y="-906971"/>
            <a:ext cx="1218902" cy="3495604"/>
          </a:xfrm>
          <a:custGeom>
            <a:avLst/>
            <a:gdLst>
              <a:gd name="connsiteX0" fmla="*/ 1064985 w 1625203"/>
              <a:gd name="connsiteY0" fmla="*/ 0 h 3495604"/>
              <a:gd name="connsiteX1" fmla="*/ 1564257 w 1625203"/>
              <a:gd name="connsiteY1" fmla="*/ 392072 h 3495604"/>
              <a:gd name="connsiteX2" fmla="*/ 1105616 w 1625203"/>
              <a:gd name="connsiteY2" fmla="*/ 985655 h 3495604"/>
              <a:gd name="connsiteX3" fmla="*/ 1091674 w 1625203"/>
              <a:gd name="connsiteY3" fmla="*/ 647426 h 3495604"/>
              <a:gd name="connsiteX4" fmla="*/ 318896 w 1625203"/>
              <a:gd name="connsiteY4" fmla="*/ 2143063 h 3495604"/>
              <a:gd name="connsiteX5" fmla="*/ 1625203 w 1625203"/>
              <a:gd name="connsiteY5" fmla="*/ 3204984 h 3495604"/>
              <a:gd name="connsiteX6" fmla="*/ 1625203 w 1625203"/>
              <a:gd name="connsiteY6" fmla="*/ 3495604 h 3495604"/>
              <a:gd name="connsiteX7" fmla="*/ 23964 w 1625203"/>
              <a:gd name="connsiteY7" fmla="*/ 2147716 h 3495604"/>
              <a:gd name="connsiteX8" fmla="*/ 1079003 w 1625203"/>
              <a:gd name="connsiteY8" fmla="*/ 340049 h 349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5203" h="3495604">
                <a:moveTo>
                  <a:pt x="1064985" y="0"/>
                </a:moveTo>
                <a:lnTo>
                  <a:pt x="1564257" y="392072"/>
                </a:lnTo>
                <a:lnTo>
                  <a:pt x="1105616" y="985655"/>
                </a:lnTo>
                <a:lnTo>
                  <a:pt x="1091674" y="647426"/>
                </a:lnTo>
                <a:cubicBezTo>
                  <a:pt x="512429" y="900093"/>
                  <a:pt x="189843" y="1524426"/>
                  <a:pt x="318896" y="2143063"/>
                </a:cubicBezTo>
                <a:cubicBezTo>
                  <a:pt x="447949" y="2761699"/>
                  <a:pt x="993249" y="3204984"/>
                  <a:pt x="1625203" y="3204984"/>
                </a:cubicBezTo>
                <a:lnTo>
                  <a:pt x="1625203" y="3495604"/>
                </a:lnTo>
                <a:cubicBezTo>
                  <a:pt x="834651" y="3495604"/>
                  <a:pt x="158797" y="2926685"/>
                  <a:pt x="23964" y="2147716"/>
                </a:cubicBezTo>
                <a:cubicBezTo>
                  <a:pt x="-110869" y="1368747"/>
                  <a:pt x="334443" y="605764"/>
                  <a:pt x="1079003" y="34004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" y="-878646"/>
            <a:ext cx="9144000" cy="685198"/>
            <a:chOff x="0" y="-878646"/>
            <a:chExt cx="17546101" cy="685198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-878646"/>
              <a:ext cx="1807953" cy="685198"/>
            </a:xfrm>
            <a:prstGeom prst="rect">
              <a:avLst/>
            </a:prstGeom>
            <a:solidFill>
              <a:srgbClr val="0D07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13/7/7</a:t>
              </a: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967268" y="-878646"/>
              <a:ext cx="1807953" cy="685198"/>
            </a:xfrm>
            <a:prstGeom prst="rect">
              <a:avLst/>
            </a:prstGeom>
            <a:solidFill>
              <a:srgbClr val="360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54/0/161</a:t>
              </a: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3934536" y="-878646"/>
              <a:ext cx="1807953" cy="685198"/>
            </a:xfrm>
            <a:prstGeom prst="rect">
              <a:avLst/>
            </a:prstGeom>
            <a:solidFill>
              <a:srgbClr val="FED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254/215/63</a:t>
              </a: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5901804" y="-878646"/>
              <a:ext cx="1807953" cy="685198"/>
            </a:xfrm>
            <a:prstGeom prst="rect">
              <a:avLst/>
            </a:prstGeom>
            <a:solidFill>
              <a:srgbClr val="F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254/0/0</a:t>
              </a: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7869072" y="-878646"/>
              <a:ext cx="1807953" cy="68519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255/102/0</a:t>
              </a: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836340" y="-878646"/>
              <a:ext cx="1807953" cy="685198"/>
            </a:xfrm>
            <a:prstGeom prst="rect">
              <a:avLst/>
            </a:prstGeom>
            <a:solidFill>
              <a:srgbClr val="01D1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1/209/251</a:t>
              </a:r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11803608" y="-878646"/>
              <a:ext cx="1807953" cy="685198"/>
            </a:xfrm>
            <a:prstGeom prst="rect">
              <a:avLst/>
            </a:prstGeom>
            <a:solidFill>
              <a:srgbClr val="01CF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1/207/49</a:t>
              </a:r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13770876" y="-878646"/>
              <a:ext cx="1807953" cy="685198"/>
            </a:xfrm>
            <a:prstGeom prst="rect">
              <a:avLst/>
            </a:prstGeom>
            <a:solidFill>
              <a:srgbClr val="0129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1/41/110</a:t>
              </a: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5738148" y="-878646"/>
              <a:ext cx="1807953" cy="685198"/>
            </a:xfrm>
            <a:prstGeom prst="rect">
              <a:avLst/>
            </a:prstGeom>
            <a:solidFill>
              <a:srgbClr val="D5D8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213/216/223</a:t>
              </a:r>
            </a:p>
          </p:txBody>
        </p:sp>
      </p:grpSp>
      <p:sp>
        <p:nvSpPr>
          <p:cNvPr id="37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4096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5093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://linhpham.me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feeds.feedburner.com/showeet" TargetMode="External"/><Relationship Id="rId12" Type="http://schemas.openxmlformats.org/officeDocument/2006/relationships/image" Target="../media/image6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twitter.com/showeet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hyperlink" Target="https://www.facebook.com/pages/Neetwork/240707325947259" TargetMode="External"/><Relationship Id="rId9" Type="http://schemas.openxmlformats.org/officeDocument/2006/relationships/hyperlink" Target="http://pinterest.com/showeet" TargetMode="External"/><Relationship Id="rId14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3851920" cy="6858000"/>
          </a:xfrm>
          <a:prstGeom prst="rect">
            <a:avLst/>
          </a:prstGeom>
          <a:solidFill>
            <a:srgbClr val="1E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 userDrawn="1"/>
        </p:nvSpPr>
        <p:spPr>
          <a:xfrm>
            <a:off x="4401108" y="821049"/>
            <a:ext cx="432935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>
                <a:solidFill>
                  <a:srgbClr val="909DB3"/>
                </a:solidFill>
                <a:latin typeface="Calibri Light" panose="020F0302020204030204" pitchFamily="34" charset="0"/>
              </a:rPr>
              <a:t>Free creative PowerPoint templates, charts, diagrams and maps for your outstanding presentations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884" y="102904"/>
            <a:ext cx="2185416" cy="603504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326747" y="2952726"/>
            <a:ext cx="475488" cy="3067687"/>
            <a:chOff x="4820005" y="2954735"/>
            <a:chExt cx="475488" cy="3067687"/>
          </a:xfrm>
        </p:grpSpPr>
        <p:pic>
          <p:nvPicPr>
            <p:cNvPr id="18" name="Picture 17">
              <a:hlinkClick r:id="rId4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0005" y="3602785"/>
              <a:ext cx="470610" cy="47061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0005" y="2954735"/>
              <a:ext cx="470610" cy="470610"/>
            </a:xfrm>
            <a:prstGeom prst="rect">
              <a:avLst/>
            </a:prstGeom>
          </p:spPr>
        </p:pic>
        <p:pic>
          <p:nvPicPr>
            <p:cNvPr id="20" name="Picture 19">
              <a:hlinkClick r:id="rId7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0005" y="5551812"/>
              <a:ext cx="470610" cy="470610"/>
            </a:xfrm>
            <a:prstGeom prst="rect">
              <a:avLst/>
            </a:prstGeom>
          </p:spPr>
        </p:pic>
        <p:pic>
          <p:nvPicPr>
            <p:cNvPr id="21" name="Picture 20">
              <a:hlinkClick r:id="rId9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0005" y="4903763"/>
              <a:ext cx="470610" cy="470610"/>
            </a:xfrm>
            <a:prstGeom prst="rect">
              <a:avLst/>
            </a:prstGeom>
          </p:spPr>
        </p:pic>
        <p:pic>
          <p:nvPicPr>
            <p:cNvPr id="22" name="Picture 21">
              <a:hlinkClick r:id="rId11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0005" y="4250835"/>
              <a:ext cx="475488" cy="475488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 userDrawn="1"/>
        </p:nvSpPr>
        <p:spPr>
          <a:xfrm>
            <a:off x="907580" y="3057225"/>
            <a:ext cx="1390124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100" dirty="0">
                <a:solidFill>
                  <a:schemeClr val="bg1">
                    <a:lumMod val="85000"/>
                  </a:schemeClr>
                </a:solidFill>
              </a:rPr>
              <a:t>showeet@ymail.com</a:t>
            </a:r>
          </a:p>
        </p:txBody>
      </p:sp>
      <p:pic>
        <p:nvPicPr>
          <p:cNvPr id="24" name="Picture 23">
            <a:hlinkClick r:id="rId13"/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898038"/>
            <a:ext cx="2493480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168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915816" y="3076"/>
            <a:ext cx="5770984" cy="61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473620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xmlns="" val="397476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000" b="1" kern="1200" cap="small" normalizeH="0" baseline="0">
          <a:solidFill>
            <a:schemeClr val="accent1"/>
          </a:solidFill>
          <a:latin typeface="Verdan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8473620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xmlns="" val="99608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9503016@gms.ndhu.edu.tw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reurl.cc/MAbW2W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f0HJF8lHbc&amp;list=RDCMUCFbQNe4Ydy0U3G_zvfxOFxg&amp;start_radio=1&amp;t=267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hickensoupfamily.com/2020/07/10/family-sex-education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iKNLM9LoVY" TargetMode="External"/><Relationship Id="rId2" Type="http://schemas.openxmlformats.org/officeDocument/2006/relationships/hyperlink" Target="https://www.parenting.com.tw/article/5087559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hildren.moc.gov.tw/book/215052" TargetMode="External"/><Relationship Id="rId7" Type="http://schemas.openxmlformats.org/officeDocument/2006/relationships/image" Target="../media/image28.png"/><Relationship Id="rId2" Type="http://schemas.openxmlformats.org/officeDocument/2006/relationships/hyperlink" Target="https://children.moc.gov.tw/book/218169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hyperlink" Target="https://children.moc.gov.tw/book/214983" TargetMode="External"/><Relationship Id="rId4" Type="http://schemas.openxmlformats.org/officeDocument/2006/relationships/hyperlink" Target="https://children.moc.gov.tw/book/214985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ZsSapLt9CU&amp;t=11s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tgeea.org.tw/gender/sexuality/18996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://gndrshu.wp.shu.edu.tw/%E5%A4%A7%E9%99%B0%E6%97%A5%E8%A8%98%EF%BC%9A%E5%8F%B0%E7%81%A3%E7%9A%84%E6%80%A7%E6%95%99%E8%82%B2%E9%83%BD%E5%9C%A8%E6%95%99%E4%BB%80%E9%BA%BC%EF%BC%9F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QcArMCk7iiI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memes.tw/maker/meme/19166?sort=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tgeea.org.tw/gender/sexuality/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xYvCeJx-6s" TargetMode="External"/><Relationship Id="rId3" Type="http://schemas.openxmlformats.org/officeDocument/2006/relationships/hyperlink" Target="https://www.youtube.com/watch?v=pgrMCdz93kY" TargetMode="External"/><Relationship Id="rId7" Type="http://schemas.openxmlformats.org/officeDocument/2006/relationships/hyperlink" Target="https://www.youtube.com/watch?v=azNY7UE1t_8" TargetMode="External"/><Relationship Id="rId12" Type="http://schemas.openxmlformats.org/officeDocument/2006/relationships/image" Target="../media/image46.jpeg"/><Relationship Id="rId2" Type="http://schemas.openxmlformats.org/officeDocument/2006/relationships/hyperlink" Target="http://www.gec.ey.gov.tw/Video_Content.aspx?n=CDD1A5DAB2B09589&amp;s=E0731A79FF0586D8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bl3iA1c0Irg" TargetMode="External"/><Relationship Id="rId11" Type="http://schemas.openxmlformats.org/officeDocument/2006/relationships/hyperlink" Target="https://plainlaw.me/only-yes-means-yes/?fbclid=IwAR2X_9CJe7vjUg3XJCwjMiK3Y1KZw0SRCuRPbOONB4k6Q-CItUMJCOZyN80" TargetMode="External"/><Relationship Id="rId5" Type="http://schemas.openxmlformats.org/officeDocument/2006/relationships/hyperlink" Target="https://www.facebook.com/ptsplustw/videos/477146879463776/" TargetMode="External"/><Relationship Id="rId10" Type="http://schemas.openxmlformats.org/officeDocument/2006/relationships/hyperlink" Target="https://www.youtube.com/watch?v=WcmW_QXJmlk" TargetMode="External"/><Relationship Id="rId4" Type="http://schemas.openxmlformats.org/officeDocument/2006/relationships/hyperlink" Target="https://www.facebook.com/StakkFactory/videos/vb.526476884227834/542510452624477/?type=2&amp;theater" TargetMode="External"/><Relationship Id="rId9" Type="http://schemas.openxmlformats.org/officeDocument/2006/relationships/hyperlink" Target="https://www.youtube.com/watch?v=n2QqMPwcUEs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reurl.cc/yEQXQl" TargetMode="External"/><Relationship Id="rId3" Type="http://schemas.openxmlformats.org/officeDocument/2006/relationships/hyperlink" Target="https://www.youtube.com/watch?v=s6SJryhAvek" TargetMode="External"/><Relationship Id="rId7" Type="http://schemas.openxmlformats.org/officeDocument/2006/relationships/hyperlink" Target="https://m.commonhealth.com.tw/blog/3847?from=copyshare" TargetMode="External"/><Relationship Id="rId12" Type="http://schemas.openxmlformats.org/officeDocument/2006/relationships/image" Target="../media/image47.png"/><Relationship Id="rId2" Type="http://schemas.openxmlformats.org/officeDocument/2006/relationships/hyperlink" Target="https://www.youtube.com/watch?v=y0jUDJeRjd8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m.facebook.com/story.php?story_fbid=10157452365132105&amp;id=367586062104" TargetMode="External"/><Relationship Id="rId11" Type="http://schemas.openxmlformats.org/officeDocument/2006/relationships/hyperlink" Target="https://www.youtube.com/watch?v=UQgaaJdsS10" TargetMode="External"/><Relationship Id="rId5" Type="http://schemas.openxmlformats.org/officeDocument/2006/relationships/hyperlink" Target="https://rightplus.org/2021/02/22/12plus-202102/" TargetMode="External"/><Relationship Id="rId10" Type="http://schemas.openxmlformats.org/officeDocument/2006/relationships/hyperlink" Target="https://www.facebook.com/watch/?v=520469695565485" TargetMode="External"/><Relationship Id="rId4" Type="http://schemas.openxmlformats.org/officeDocument/2006/relationships/hyperlink" Target="http://genderedinnovations.taiwan-gist.net/case-studies/machinelearning.html" TargetMode="External"/><Relationship Id="rId9" Type="http://schemas.openxmlformats.org/officeDocument/2006/relationships/hyperlink" Target="https://www.facebook.com/watch/?v=836085253466633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Yi4ywIf8QQ0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https://www.hpa.gov.tw/Pages/EBook.aspx?nodeid=4316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gbN3Y96FOXk" TargetMode="External"/><Relationship Id="rId5" Type="http://schemas.openxmlformats.org/officeDocument/2006/relationships/hyperlink" Target="https://www.smartkid.org.tw/main/resource_download/400" TargetMode="External"/><Relationship Id="rId4" Type="http://schemas.openxmlformats.org/officeDocument/2006/relationships/hyperlink" Target="https://skillshop.exceedlms.com/student/path/11166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gender.edu.tw/web/index.php/m7/m7_09_01_01?sid=12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youtu.be/OTKacBm-9RM" TargetMode="External"/><Relationship Id="rId7" Type="http://schemas.openxmlformats.org/officeDocument/2006/relationships/image" Target="../media/image55.png"/><Relationship Id="rId2" Type="http://schemas.openxmlformats.org/officeDocument/2006/relationships/hyperlink" Target="https://www.youtube.com/watch?v=pAd3tB1zaV4&amp;list=PLaudqThIRa948j7BBl-Ta7mCHZMQ4qIA0&amp;index=3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gender.nhes.edu.tw/%E6%80%A7%E5%89%9D%E5%89%8A%E9%98%B2%E6%B2%BB.html" TargetMode="External"/><Relationship Id="rId5" Type="http://schemas.openxmlformats.org/officeDocument/2006/relationships/hyperlink" Target="https://www.youtube.com/watch?v=ZejSQGqnJjk" TargetMode="External"/><Relationship Id="rId4" Type="http://schemas.openxmlformats.org/officeDocument/2006/relationships/hyperlink" Target="https://www.npa.gov.tw/NPAGip/wSite/ct?xItem=27043&amp;ctNode=12642&amp;mp=1" TargetMode="External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zh-tw.facebook.com/twgeec/videos/%E6%84%9B%E5%9C%A8%E4%B8%83%E5%A4%95/645442295930451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facebook.com/twgeec/videos/%E6%88%91%E6%84%9B%E5%81%B6%E5%83%8Fx11/2386966958000993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ender.nkuht.edu.tw/var/file/41/1041/img/41_efc6ecaa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s://ws.moe.edu.tw/001/Upload/23/relfile/8006/51898/45aa1a5c-100b-45e5-b183-8582594cefa5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ktes.mlc.edu.tw/FuncBlock/downloadfile.php?id=&amp;MCode=054722&amp;aid=32&amp;download=1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hyperlink" Target="https://ws.moe.edu.tw/001/Upload/23/relfile/8006/51898/45aa1a5c-100b-45e5-b183-8582594cefa5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ender.nccu.edu.tw/attachment/law/%E6%80%A7%E5%88%A5%E9%9B%B6%E9%9C%B8%E5%87%8C-%E6%A0%A1%E5%9C%92%E6%80%A7%E9%9C%B8%E5%87%8C%E9%98%B2%E6%B2%BB%E6%89%8B%E5%86%8A.pdf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ttps://www.facebook.com/3goodboys/videos/979160098946525/UzpfSTEwMDAwMDI3MDM5MzQzMDoyNDAyMDE4OTA2NDgzNzY2/" TargetMode="External"/><Relationship Id="rId2" Type="http://schemas.openxmlformats.org/officeDocument/2006/relationships/hyperlink" Target="https://www.youtube.com/watch?v=HVU2FIGInq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eurl.cc/O0pQmA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reurl.cc/O0pQmA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eurl.cc/O0pQmA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57290" y="1643050"/>
            <a:ext cx="6858000" cy="2387600"/>
          </a:xfrm>
        </p:spPr>
        <p:txBody>
          <a:bodyPr>
            <a:noAutofit/>
          </a:bodyPr>
          <a:lstStyle/>
          <a:p>
            <a:r>
              <a:rPr lang="zh-TW" altLang="en-US" sz="8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性教育</a:t>
            </a:r>
            <a:r>
              <a:rPr lang="zh-TW" altLang="en-US" sz="8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教什麼</a:t>
            </a:r>
            <a:r>
              <a:rPr lang="en-US" altLang="zh-TW" sz="8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??</a:t>
            </a:r>
            <a:r>
              <a:rPr lang="en-US" altLang="zh-TW" sz="8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8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800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健康促進學校</a:t>
            </a:r>
            <a:r>
              <a:rPr lang="zh-TW" alt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專題研習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928794" y="5072074"/>
            <a:ext cx="6858000" cy="1655762"/>
          </a:xfrm>
        </p:spPr>
        <p:txBody>
          <a:bodyPr>
            <a:normAutofit/>
          </a:bodyPr>
          <a:lstStyle/>
          <a:p>
            <a:pPr algn="r"/>
            <a:r>
              <a:rPr lang="zh-TW" altLang="en-US" sz="2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分享人：蕭志樺老師</a:t>
            </a:r>
            <a:endParaRPr lang="en-US" altLang="zh-TW" sz="28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/>
            <a:r>
              <a:rPr lang="en-US" altLang="zh-TW" sz="2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110/06/09</a:t>
            </a:r>
            <a:endParaRPr lang="zh-TW" altLang="en-US" sz="28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142844" y="5500702"/>
            <a:ext cx="68580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  <a:hlinkClick r:id="rId2"/>
              </a:rPr>
              <a:t>9503016@gms.ndhu.edu.tw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2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0928571047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4D8CCC-6DF7-4B8B-866D-DA1CD04567F8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785786" y="500042"/>
            <a:ext cx="4586263" cy="769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sm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健康與體育</a:t>
            </a:r>
            <a:r>
              <a:rPr lang="zh-TW" altLang="en-US" sz="2000" b="1" cap="small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課綱之性教育與教學探討</a:t>
            </a:r>
            <a:endParaRPr lang="en-US" altLang="zh-TW" sz="2000" b="1" cap="small" dirty="0">
              <a:solidFill>
                <a:schemeClr val="accent1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sm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資料來源：</a:t>
            </a:r>
            <a:r>
              <a:rPr lang="zh-TW" altLang="en-US" sz="2000" b="1" cap="small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台灣教育評論月刊2</a:t>
            </a:r>
            <a:r>
              <a:rPr lang="en-US" altLang="zh-TW" sz="2000" b="1" cap="small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018,7,(12)</a:t>
            </a:r>
            <a:endParaRPr kumimoji="0" lang="en-US" altLang="zh-TW" sz="2000" b="1" i="0" u="none" strike="noStrike" kern="1200" cap="small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00034" y="1500174"/>
            <a:ext cx="8461946" cy="3986226"/>
            <a:chOff x="500034" y="1500174"/>
            <a:chExt cx="8461946" cy="3986226"/>
          </a:xfrm>
        </p:grpSpPr>
        <p:pic>
          <p:nvPicPr>
            <p:cNvPr id="66562" name="Picture 2"/>
            <p:cNvPicPr>
              <a:picLocks noChangeAspect="1" noChangeArrowheads="1"/>
            </p:cNvPicPr>
            <p:nvPr/>
          </p:nvPicPr>
          <p:blipFill>
            <a:blip r:embed="rId2"/>
            <a:srcRect l="39844" t="27084" r="20312" b="40624"/>
            <a:stretch>
              <a:fillRect/>
            </a:stretch>
          </p:blipFill>
          <p:spPr bwMode="auto">
            <a:xfrm>
              <a:off x="500034" y="1500174"/>
              <a:ext cx="8461946" cy="3857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/>
            <a:srcRect l="41285" t="41266" r="23079" b="56285"/>
            <a:stretch>
              <a:fillRect/>
            </a:stretch>
          </p:blipFill>
          <p:spPr bwMode="auto">
            <a:xfrm>
              <a:off x="749030" y="5184537"/>
              <a:ext cx="7811310" cy="301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med"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4D8CCC-6DF7-4B8B-866D-DA1CD04567F8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grpSp>
        <p:nvGrpSpPr>
          <p:cNvPr id="7" name="群組 6"/>
          <p:cNvGrpSpPr/>
          <p:nvPr/>
        </p:nvGrpSpPr>
        <p:grpSpPr>
          <a:xfrm>
            <a:off x="500034" y="857232"/>
            <a:ext cx="8286808" cy="5286412"/>
            <a:chOff x="500034" y="857232"/>
            <a:chExt cx="8286808" cy="528641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/>
            <a:srcRect l="38867" t="41894" r="20703" b="13541"/>
            <a:stretch>
              <a:fillRect/>
            </a:stretch>
          </p:blipFill>
          <p:spPr bwMode="auto">
            <a:xfrm>
              <a:off x="571472" y="1071546"/>
              <a:ext cx="8180410" cy="5072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/>
            <a:srcRect l="38867" t="37500" r="20703" b="58818"/>
            <a:stretch>
              <a:fillRect/>
            </a:stretch>
          </p:blipFill>
          <p:spPr bwMode="auto">
            <a:xfrm>
              <a:off x="500034" y="857232"/>
              <a:ext cx="8286808" cy="419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med"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086725" cy="769938"/>
          </a:xfrm>
        </p:spPr>
        <p:txBody>
          <a:bodyPr/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一個問題，或學到的知識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…</a:t>
            </a:r>
            <a:endParaRPr lang="zh-TW" altLang="en-US" dirty="0"/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>
          <a:xfrm>
            <a:off x="785813" y="1571625"/>
            <a:ext cx="7596187" cy="3810000"/>
          </a:xfrm>
        </p:spPr>
        <p:txBody>
          <a:bodyPr/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剛剛的資訊，是否在實務上有疑問</a:t>
            </a:r>
            <a:r>
              <a:rPr lang="en-US" altLang="zh-TW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??</a:t>
            </a:r>
          </a:p>
          <a:p>
            <a:endParaRPr lang="en-US" altLang="zh-TW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None/>
            </a:pPr>
            <a:endParaRPr lang="en-US" altLang="zh-TW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或是有重要的知識</a:t>
            </a:r>
            <a:r>
              <a:rPr lang="en-US" altLang="zh-TW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訊息，請記錄下來回去分享</a:t>
            </a:r>
          </a:p>
        </p:txBody>
      </p:sp>
      <p:sp>
        <p:nvSpPr>
          <p:cNvPr id="6" name="矩形 5"/>
          <p:cNvSpPr/>
          <p:nvPr/>
        </p:nvSpPr>
        <p:spPr>
          <a:xfrm>
            <a:off x="5500694" y="5857892"/>
            <a:ext cx="2677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2"/>
              </a:rPr>
              <a:t>https://reurl.cc/MAbW2W</a:t>
            </a:r>
            <a:endParaRPr lang="zh-TW" altLang="en-US" dirty="0"/>
          </a:p>
        </p:txBody>
      </p:sp>
      <p:sp>
        <p:nvSpPr>
          <p:cNvPr id="37890" name="AutoShape 2" descr="data:image/png;base64,iVBORw0KGgoAAAANSUhEUgAAAJYAAACWCAYAAAA8AXHiAAAH10lEQVR4Xu2c4XLyOgwF4f0func6YebCgGOvc4STr9vfiqxI6yPZBe632+3ndoG/n5/PYd7v94/Rt+xbr9ry07Kn8VA/qThXlfa3KoJ1u90EK4ugYD3yKViC9ZIBW2EWiJQ3FUvFSrH0uuGdsbZ82AqzfDUVi56qUmHR1kaBoKezVDz0FJmyT9WFnlIF65GxVCHPBqJgdWYdWniaUOr/KvY0D9S+tZFULBWLsjR0KhcswRKsTxlweN+ycrbDFlassxWSbrdU/PR0SeOkpzA689F4qH/Bohnu2FcrR+rUSV9bsDoZU7EoUvutNnYqTBWG7oCUEqTitxVuGRCszj3Z3D5+fyq1AZyxJiuiYs0lzhlrcsiliaPlWeU/1Tpp/KnWT4XAU2HngjQFrmB1Er1qB6RmF7rjBctT4RADgjWUpjcjW+HkPVa1ItoKbYVzW3ryOoMCTRV31ehy+eE9lTiqKHRd2kqq7enuofEIVvhaJAUoLSS1F6wvteYUECk/FBRqL1iC9cKAM1a4xVTvyJTSpPzQ96X2KpaK9TcUi5JO7VNSX32Mp+/Vsl/1vtXx41NhKqCzJZoWOJUHui61T8VJ6yVYnYtNqny0kBQUak/jofaxD/rRhak9TRy1pztPsPYrKFgdwlOAXmUj0TjphrQV2goPMYYV69BqBQ/Te5q/Zl+Q8kMu/9wPr9GWdxX7QxQUPCxYkxewZ1PEAjYOuRQswToEUHOo/2s/FXmV1kYVsYSOA05VLBXrAD7tR+8/1TeAJWH/7zSlQDTMlKJcPP3NtAkWJWpS4VrLCNZkAaofU7GqMzznX8Way1vzF/RSX7KYDOs0jwnWZCmcsfYTJ1iCNZmBDlipeyw6hKZaBvWzaohOxZmioLpesXus6kBTrUewtgxU10uwOtcHKYVQsSYzWb0DVKzJwjQeq66XiqViDRFLFVewBOu7YFGpbEVHb8aH3nLAiO6w1PvSPNDDROq9aF3ouuWfeacvMMDMkAlNhGDtnxZpPgXrpK0wdVihfqh9U6FbF6SpHaxibamnOz5VYOqH2gtWp4GmNpIz1mMjqVhzN9FDg96T0Z9TrNYnSGkiaKJT9imlSbVsmjcaf8p/tZ/mpxvowilQqB9aGNqqqH+at1X+U3E2vwmtYu0P16sKTzfA2e7DVKxHRWyF+72CnhYFS7CGpg/BGkrTu5GK9SXFoj2eEk1nAhpPyv8kp2+PUXCpPY2z3D/9wioNKHX6EKzsfRutIwZXsGjK5uxpIak9jarcv2DRkszZ00JSexpVuX/BoiWZs6eFpPY0qnL/gkVLMmdPC0ntaVTl/ilYdIhedXNNE0cPGfTUSf3TUzbNMwWR1j32TWhaSBpoqpC0YLQAKf/Uj2B1KrVqZ9N1U6Cn/AiWYA2JoIr1SJOtcP8CkyqiYAnWiwJRIGyFkwCldupQ/3gyqlbQFED0vah9avaidcSnQlowGlB1Iqj/6veloFB7+r6p07pgTR4mVKz9xAmWYA2JIO08giVYgjWUgclDBp0tbIWdVpj6DVJS9F9bWhhqT4/xKbCoHxonPUysiif2+1iC1dnB999Uj//RjURPf3RmovEIVnjGWqUQgvXIPN0B1J62GArE2Qp5tnhULBVrqD/TjS1YglUDFv0EafXQR3dGdQugLZXmZ6iqT0Y0Pyn/1E/sgjRVAJo4wdoynwKa5rM5m6pYdC9u9nQDzK3y/lT1uoLVOV3SUx4tfHWBUx0g9V7Uj62QZmzyumRymbfHqoFWsVSsF+hON2PR/xVSoqtfmP7vjNpTpaH+U/mhcabq2FRQwdofxmnBBOtxShUswRrZPHjDCJZgCdaHDOCd1Pj4Cp056HVG9WluBI5nG/q+OM8qloo1AiUGi968jwTxTZvUqYru4GrFWhUPrV0r//iClC5cbS9Y+xmmSkPrJVidjK1SiFWFr35fFWvyBt9W+LivahyGBEuwaPcb+leSYAlWDVj0uuFQFAcepjMBnV2o/apWSOOk9rREzeFdsPZnhbMBTUGh9oLVyQBNKLVXsTrDu4qlYlGVera3FXaGdBVrDi/BEqwXcujsSFt/8wurqYXpPqDKcbZ/6VS/7yr/NM+CFb7HWlV4qihUOASLVlawhjImWENpejeiO3hymbfHaOun66b8CxbNvIo1lDHBGkqTikUVuhwsukCrzvQz4KlE0HUpp9X+aTw0/9Q/vseqThD1L1i05Pv2NJ/01ImvG1SsuYKl8pbCS7Amh2t6GkoVnipxChTqR7AEizIzZC9YgjUECjUSrC+BRYdT2vJoIWkrr46fni4d3jtbnRaY2qeASPmhsyb+GSO6I1NS/K8WRsXqtB5KNJbQ0I92rAJ01boq1iS4V9/xV48fC0TrM++2wi2VVIGofUppUn5oR/pnZyyaCLzzQq2ZzqDUflUemkBfXbFWJZS2NgoKtV+VB8HqVIq2fsHaT+jl77FW7VTBEqyhrqJibWmiebAV2gpLNlgMrKHoDhjR4zq1p8fy6lPk2eI/ULqXR/GMlVqYFphKNJ2B6KyWikewqol6+KeJpvYUaBVrrvAqVgdowRKslwzYCveBoPmheKlYKhZlZsi+CdbQ0180Sg3LNGQ61KdaJ/WTei+qZPh7hTTQanvB2jJMC08PK9S/YE2Sr2LtJ06wBOv1AjP0cSDBEizB+sSAM9a1Zqz/ACIHfDpP+DI3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7892" name="AutoShape 4" descr="data:image/png;base64,iVBORw0KGgoAAAANSUhEUgAAAJYAAACWCAYAAAA8AXHiAAAH10lEQVR4Xu2c4XLyOgwF4f0func6YebCgGOvc4STr9vfiqxI6yPZBe632+3ndoG/n5/PYd7v94/Rt+xbr9ry07Kn8VA/qThXlfa3KoJ1u90EK4ugYD3yKViC9ZIBW2EWiJQ3FUvFSrH0uuGdsbZ82AqzfDUVi56qUmHR1kaBoKezVDz0FJmyT9WFnlIF65GxVCHPBqJgdWYdWniaUOr/KvY0D9S+tZFULBWLsjR0KhcswRKsTxlweN+ycrbDFlassxWSbrdU/PR0SeOkpzA689F4qH/Bohnu2FcrR+rUSV9bsDoZU7EoUvutNnYqTBWG7oCUEqTitxVuGRCszj3Z3D5+fyq1AZyxJiuiYs0lzhlrcsiliaPlWeU/1Tpp/KnWT4XAU2HngjQFrmB1Er1qB6RmF7rjBctT4RADgjWUpjcjW+HkPVa1ItoKbYVzW3ryOoMCTRV31ehy+eE9lTiqKHRd2kqq7enuofEIVvhaJAUoLSS1F6wvteYUECk/FBRqL1iC9cKAM1a4xVTvyJTSpPzQ96X2KpaK9TcUi5JO7VNSX32Mp+/Vsl/1vtXx41NhKqCzJZoWOJUHui61T8VJ6yVYnYtNqny0kBQUak/jofaxD/rRhak9TRy1pztPsPYrKFgdwlOAXmUj0TjphrQV2goPMYYV69BqBQ/Te5q/Zl+Q8kMu/9wPr9GWdxX7QxQUPCxYkxewZ1PEAjYOuRQswToEUHOo/2s/FXmV1kYVsYSOA05VLBXrAD7tR+8/1TeAJWH/7zSlQDTMlKJcPP3NtAkWJWpS4VrLCNZkAaofU7GqMzznX8Way1vzF/RSX7KYDOs0jwnWZCmcsfYTJ1iCNZmBDlipeyw6hKZaBvWzaohOxZmioLpesXus6kBTrUewtgxU10uwOtcHKYVQsSYzWb0DVKzJwjQeq66XiqViDRFLFVewBOu7YFGpbEVHb8aH3nLAiO6w1PvSPNDDROq9aF3ouuWfeacvMMDMkAlNhGDtnxZpPgXrpK0wdVihfqh9U6FbF6SpHaxibamnOz5VYOqH2gtWp4GmNpIz1mMjqVhzN9FDg96T0Z9TrNYnSGkiaKJT9imlSbVsmjcaf8p/tZ/mpxvowilQqB9aGNqqqH+at1X+U3E2vwmtYu0P16sKTzfA2e7DVKxHRWyF+72CnhYFS7CGpg/BGkrTu5GK9SXFoj2eEk1nAhpPyv8kp2+PUXCpPY2z3D/9wioNKHX6EKzsfRutIwZXsGjK5uxpIak9jarcv2DRkszZ00JSexpVuX/BoiWZs6eFpPY0qnL/gkVLMmdPC0ntaVTl/ilYdIhedXNNE0cPGfTUSf3TUzbNMwWR1j32TWhaSBpoqpC0YLQAKf/Uj2B1KrVqZ9N1U6Cn/AiWYA2JoIr1SJOtcP8CkyqiYAnWiwJRIGyFkwCldupQ/3gyqlbQFED0vah9avaidcSnQlowGlB1Iqj/6veloFB7+r6p07pgTR4mVKz9xAmWYA2JIO08giVYgjWUgclDBp0tbIWdVpj6DVJS9F9bWhhqT4/xKbCoHxonPUysiif2+1iC1dnB999Uj//RjURPf3RmovEIVnjGWqUQgvXIPN0B1J62GArE2Qp5tnhULBVrqD/TjS1YglUDFv0EafXQR3dGdQugLZXmZ6iqT0Y0Pyn/1E/sgjRVAJo4wdoynwKa5rM5m6pYdC9u9nQDzK3y/lT1uoLVOV3SUx4tfHWBUx0g9V7Uj62QZmzyumRymbfHqoFWsVSsF+hON2PR/xVSoqtfmP7vjNpTpaH+U/mhcabq2FRQwdofxmnBBOtxShUswRrZPHjDCJZgCdaHDOCd1Pj4Cp056HVG9WluBI5nG/q+OM8qloo1AiUGi968jwTxTZvUqYru4GrFWhUPrV0r//iClC5cbS9Y+xmmSkPrJVidjK1SiFWFr35fFWvyBt9W+LivahyGBEuwaPcb+leSYAlWDVj0uuFQFAcepjMBnV2o/apWSOOk9rREzeFdsPZnhbMBTUGh9oLVyQBNKLVXsTrDu4qlYlGVera3FXaGdBVrDi/BEqwXcujsSFt/8wurqYXpPqDKcbZ/6VS/7yr/NM+CFb7HWlV4qihUOASLVlawhjImWENpejeiO3hymbfHaOun66b8CxbNvIo1lDHBGkqTikUVuhwsukCrzvQz4KlE0HUpp9X+aTw0/9Q/vseqThD1L1i05Pv2NJ/01ImvG1SsuYKl8pbCS7Amh2t6GkoVnipxChTqR7AEizIzZC9YgjUECjUSrC+BRYdT2vJoIWkrr46fni4d3jtbnRaY2qeASPmhsyb+GSO6I1NS/K8WRsXqtB5KNJbQ0I92rAJ01boq1iS4V9/xV48fC0TrM++2wi2VVIGofUppUn5oR/pnZyyaCLzzQq2ZzqDUflUemkBfXbFWJZS2NgoKtV+VB8HqVIq2fsHaT+jl77FW7VTBEqyhrqJibWmiebAV2gpLNlgMrKHoDhjR4zq1p8fy6lPk2eI/ULqXR/GMlVqYFphKNJ2B6KyWikewqol6+KeJpvYUaBVrrvAqVgdowRKslwzYCveBoPmheKlYKhZlZsi+CdbQ0180Sg3LNGQ61KdaJ/WTei+qZPh7hTTQanvB2jJMC08PK9S/YE2Sr2LtJ06wBOv1AjP0cSDBEizB+sSAM9a1Zqz/ACIHfDpP+DI3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9" name="圖片 8" descr="下載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702" y="4357694"/>
            <a:ext cx="1428760" cy="1428760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1000100" y="5500702"/>
            <a:ext cx="4586263" cy="769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sm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健康與體育</a:t>
            </a:r>
            <a:r>
              <a:rPr lang="zh-TW" altLang="en-US" sz="2000" b="1" cap="small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課綱之性教育與教學探討</a:t>
            </a:r>
            <a:endParaRPr lang="en-US" altLang="zh-TW" sz="2000" b="1" cap="small" dirty="0">
              <a:solidFill>
                <a:schemeClr val="accent1"/>
              </a:solidFill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sm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資料來源：</a:t>
            </a:r>
            <a:r>
              <a:rPr lang="zh-TW" altLang="en-US" sz="2000" b="1" cap="small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台灣教育評論月刊2</a:t>
            </a:r>
            <a:r>
              <a:rPr lang="en-US" altLang="zh-TW" sz="2000" b="1" cap="small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018,7,(12)</a:t>
            </a:r>
            <a:endParaRPr kumimoji="0" lang="en-US" altLang="zh-TW" sz="2000" b="1" i="0" u="none" strike="noStrike" kern="1200" cap="small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</p:spTree>
  </p:cSld>
  <p:clrMapOvr>
    <a:masterClrMapping/>
  </p:clrMapOvr>
  <p:transition spd="med"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28926" y="285728"/>
            <a:ext cx="5770984" cy="617612"/>
          </a:xfrm>
        </p:spPr>
        <p:txBody>
          <a:bodyPr/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分享重點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4" name="Freeform 43"/>
          <p:cNvSpPr/>
          <p:nvPr/>
        </p:nvSpPr>
        <p:spPr>
          <a:xfrm>
            <a:off x="928662" y="3643314"/>
            <a:ext cx="857256" cy="928694"/>
          </a:xfrm>
          <a:custGeom>
            <a:avLst/>
            <a:gdLst/>
            <a:ahLst/>
            <a:cxnLst/>
            <a:rect l="l" t="t" r="r" b="b"/>
            <a:pathLst>
              <a:path w="832714" h="1146628">
                <a:moveTo>
                  <a:pt x="0" y="0"/>
                </a:moveTo>
                <a:lnTo>
                  <a:pt x="832414" y="0"/>
                </a:lnTo>
                <a:lnTo>
                  <a:pt x="460184" y="303271"/>
                </a:lnTo>
                <a:lnTo>
                  <a:pt x="625127" y="506031"/>
                </a:lnTo>
                <a:lnTo>
                  <a:pt x="758691" y="395800"/>
                </a:lnTo>
                <a:cubicBezTo>
                  <a:pt x="788193" y="369517"/>
                  <a:pt x="812868" y="344306"/>
                  <a:pt x="832714" y="320168"/>
                </a:cubicBezTo>
                <a:cubicBezTo>
                  <a:pt x="829496" y="382927"/>
                  <a:pt x="827887" y="452123"/>
                  <a:pt x="827887" y="527755"/>
                </a:cubicBezTo>
                <a:lnTo>
                  <a:pt x="827887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Freeform 44"/>
          <p:cNvSpPr/>
          <p:nvPr/>
        </p:nvSpPr>
        <p:spPr>
          <a:xfrm>
            <a:off x="1500166" y="1142984"/>
            <a:ext cx="2071702" cy="1785950"/>
          </a:xfrm>
          <a:custGeom>
            <a:avLst/>
            <a:gdLst>
              <a:gd name="connsiteX0" fmla="*/ 1146628 w 1146628"/>
              <a:gd name="connsiteY0" fmla="*/ 595793 h 1146628"/>
              <a:gd name="connsiteX1" fmla="*/ 1146628 w 1146628"/>
              <a:gd name="connsiteY1" fmla="*/ 888217 h 1146628"/>
              <a:gd name="connsiteX2" fmla="*/ 850416 w 1146628"/>
              <a:gd name="connsiteY2" fmla="*/ 888217 h 1146628"/>
              <a:gd name="connsiteX3" fmla="*/ 850416 w 1146628"/>
              <a:gd name="connsiteY3" fmla="*/ 880171 h 1146628"/>
              <a:gd name="connsiteX4" fmla="*/ 1105877 w 1146628"/>
              <a:gd name="connsiteY4" fmla="*/ 642009 h 1146628"/>
              <a:gd name="connsiteX5" fmla="*/ 0 w 1146628"/>
              <a:gd name="connsiteY5" fmla="*/ 0 h 1146628"/>
              <a:gd name="connsiteX6" fmla="*/ 643055 w 1146628"/>
              <a:gd name="connsiteY6" fmla="*/ 0 h 1146628"/>
              <a:gd name="connsiteX7" fmla="*/ 581679 w 1146628"/>
              <a:gd name="connsiteY7" fmla="*/ 29304 h 1146628"/>
              <a:gd name="connsiteX8" fmla="*/ 428804 w 1146628"/>
              <a:gd name="connsiteY8" fmla="*/ 145569 h 1146628"/>
              <a:gd name="connsiteX9" fmla="*/ 603403 w 1146628"/>
              <a:gd name="connsiteY9" fmla="*/ 349938 h 1146628"/>
              <a:gd name="connsiteX10" fmla="*/ 731737 w 1146628"/>
              <a:gd name="connsiteY10" fmla="*/ 256202 h 1146628"/>
              <a:gd name="connsiteX11" fmla="*/ 843979 w 1146628"/>
              <a:gd name="connsiteY11" fmla="*/ 224420 h 1146628"/>
              <a:gd name="connsiteX12" fmla="*/ 927658 w 1146628"/>
              <a:gd name="connsiteY12" fmla="*/ 250972 h 1146628"/>
              <a:gd name="connsiteX13" fmla="*/ 957428 w 1146628"/>
              <a:gd name="connsiteY13" fmla="*/ 323386 h 1146628"/>
              <a:gd name="connsiteX14" fmla="*/ 942543 w 1146628"/>
              <a:gd name="connsiteY14" fmla="*/ 394191 h 1146628"/>
              <a:gd name="connsiteX15" fmla="*/ 889841 w 1146628"/>
              <a:gd name="connsiteY15" fmla="*/ 475054 h 1146628"/>
              <a:gd name="connsiteX16" fmla="*/ 728921 w 1146628"/>
              <a:gd name="connsiteY16" fmla="*/ 650859 h 1146628"/>
              <a:gd name="connsiteX17" fmla="*/ 441678 w 1146628"/>
              <a:gd name="connsiteY17" fmla="*/ 941321 h 1146628"/>
              <a:gd name="connsiteX18" fmla="*/ 441678 w 1146628"/>
              <a:gd name="connsiteY18" fmla="*/ 1146628 h 1146628"/>
              <a:gd name="connsiteX19" fmla="*/ 0 w 1146628"/>
              <a:gd name="connsiteY19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46628" h="1146628">
                <a:moveTo>
                  <a:pt x="1146628" y="595793"/>
                </a:moveTo>
                <a:lnTo>
                  <a:pt x="1146628" y="888217"/>
                </a:lnTo>
                <a:lnTo>
                  <a:pt x="850416" y="888217"/>
                </a:lnTo>
                <a:lnTo>
                  <a:pt x="850416" y="880171"/>
                </a:lnTo>
                <a:cubicBezTo>
                  <a:pt x="980761" y="763235"/>
                  <a:pt x="1065915" y="683848"/>
                  <a:pt x="1105877" y="642009"/>
                </a:cubicBezTo>
                <a:close/>
                <a:moveTo>
                  <a:pt x="0" y="0"/>
                </a:moveTo>
                <a:lnTo>
                  <a:pt x="643055" y="0"/>
                </a:lnTo>
                <a:lnTo>
                  <a:pt x="581679" y="29304"/>
                </a:lnTo>
                <a:cubicBezTo>
                  <a:pt x="540376" y="52638"/>
                  <a:pt x="489418" y="91393"/>
                  <a:pt x="428804" y="145569"/>
                </a:cubicBezTo>
                <a:lnTo>
                  <a:pt x="603403" y="349938"/>
                </a:lnTo>
                <a:cubicBezTo>
                  <a:pt x="651143" y="308635"/>
                  <a:pt x="693921" y="277390"/>
                  <a:pt x="731737" y="256202"/>
                </a:cubicBezTo>
                <a:cubicBezTo>
                  <a:pt x="769553" y="235014"/>
                  <a:pt x="806967" y="224420"/>
                  <a:pt x="843979" y="224420"/>
                </a:cubicBezTo>
                <a:cubicBezTo>
                  <a:pt x="879918" y="224420"/>
                  <a:pt x="907811" y="233271"/>
                  <a:pt x="927658" y="250972"/>
                </a:cubicBezTo>
                <a:cubicBezTo>
                  <a:pt x="947504" y="268673"/>
                  <a:pt x="957428" y="292811"/>
                  <a:pt x="957428" y="323386"/>
                </a:cubicBezTo>
                <a:cubicBezTo>
                  <a:pt x="957428" y="348061"/>
                  <a:pt x="952466" y="371662"/>
                  <a:pt x="942543" y="394191"/>
                </a:cubicBezTo>
                <a:cubicBezTo>
                  <a:pt x="932619" y="416720"/>
                  <a:pt x="915052" y="443674"/>
                  <a:pt x="889841" y="475054"/>
                </a:cubicBezTo>
                <a:cubicBezTo>
                  <a:pt x="864630" y="506433"/>
                  <a:pt x="810990" y="565035"/>
                  <a:pt x="728921" y="650859"/>
                </a:cubicBezTo>
                <a:lnTo>
                  <a:pt x="441678" y="941321"/>
                </a:lnTo>
                <a:lnTo>
                  <a:pt x="441678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Freeform 45"/>
          <p:cNvSpPr/>
          <p:nvPr/>
        </p:nvSpPr>
        <p:spPr>
          <a:xfrm>
            <a:off x="1785918" y="5000636"/>
            <a:ext cx="859971" cy="859971"/>
          </a:xfrm>
          <a:custGeom>
            <a:avLst/>
            <a:gdLst>
              <a:gd name="connsiteX0" fmla="*/ 1146628 w 1146628"/>
              <a:gd name="connsiteY0" fmla="*/ 452368 h 1146628"/>
              <a:gd name="connsiteX1" fmla="*/ 1146628 w 1146628"/>
              <a:gd name="connsiteY1" fmla="*/ 577914 h 1146628"/>
              <a:gd name="connsiteX2" fmla="*/ 1124886 w 1146628"/>
              <a:gd name="connsiteY2" fmla="*/ 567080 h 1146628"/>
              <a:gd name="connsiteX3" fmla="*/ 996049 w 1146628"/>
              <a:gd name="connsiteY3" fmla="*/ 535801 h 1146628"/>
              <a:gd name="connsiteX4" fmla="*/ 996049 w 1146628"/>
              <a:gd name="connsiteY4" fmla="*/ 530974 h 1146628"/>
              <a:gd name="connsiteX5" fmla="*/ 1107486 w 1146628"/>
              <a:gd name="connsiteY5" fmla="*/ 484810 h 1146628"/>
              <a:gd name="connsiteX6" fmla="*/ 0 w 1146628"/>
              <a:gd name="connsiteY6" fmla="*/ 0 h 1146628"/>
              <a:gd name="connsiteX7" fmla="*/ 601092 w 1146628"/>
              <a:gd name="connsiteY7" fmla="*/ 0 h 1146628"/>
              <a:gd name="connsiteX8" fmla="*/ 544969 w 1146628"/>
              <a:gd name="connsiteY8" fmla="*/ 21258 h 1146628"/>
              <a:gd name="connsiteX9" fmla="*/ 450529 w 1146628"/>
              <a:gd name="connsiteY9" fmla="*/ 76373 h 1146628"/>
              <a:gd name="connsiteX10" fmla="*/ 582483 w 1146628"/>
              <a:gd name="connsiteY10" fmla="*/ 288788 h 1146628"/>
              <a:gd name="connsiteX11" fmla="*/ 815818 w 1146628"/>
              <a:gd name="connsiteY11" fmla="*/ 213156 h 1146628"/>
              <a:gd name="connsiteX12" fmla="*/ 911968 w 1146628"/>
              <a:gd name="connsiteY12" fmla="*/ 235685 h 1146628"/>
              <a:gd name="connsiteX13" fmla="*/ 947773 w 1146628"/>
              <a:gd name="connsiteY13" fmla="*/ 304880 h 1146628"/>
              <a:gd name="connsiteX14" fmla="*/ 705587 w 1146628"/>
              <a:gd name="connsiteY14" fmla="*/ 428789 h 1146628"/>
              <a:gd name="connsiteX15" fmla="*/ 631564 w 1146628"/>
              <a:gd name="connsiteY15" fmla="*/ 428789 h 1146628"/>
              <a:gd name="connsiteX16" fmla="*/ 631564 w 1146628"/>
              <a:gd name="connsiteY16" fmla="*/ 667756 h 1146628"/>
              <a:gd name="connsiteX17" fmla="*/ 703978 w 1146628"/>
              <a:gd name="connsiteY17" fmla="*/ 667756 h 1146628"/>
              <a:gd name="connsiteX18" fmla="*/ 848807 w 1146628"/>
              <a:gd name="connsiteY18" fmla="*/ 681032 h 1146628"/>
              <a:gd name="connsiteX19" fmla="*/ 929267 w 1146628"/>
              <a:gd name="connsiteY19" fmla="*/ 720457 h 1146628"/>
              <a:gd name="connsiteX20" fmla="*/ 954209 w 1146628"/>
              <a:gd name="connsiteY20" fmla="*/ 794883 h 1146628"/>
              <a:gd name="connsiteX21" fmla="*/ 906336 w 1146628"/>
              <a:gd name="connsiteY21" fmla="*/ 887010 h 1146628"/>
              <a:gd name="connsiteX22" fmla="*/ 753864 w 1146628"/>
              <a:gd name="connsiteY22" fmla="*/ 916378 h 1146628"/>
              <a:gd name="connsiteX23" fmla="*/ 606219 w 1146628"/>
              <a:gd name="connsiteY23" fmla="*/ 897470 h 1146628"/>
              <a:gd name="connsiteX24" fmla="*/ 448919 w 1146628"/>
              <a:gd name="connsiteY24" fmla="*/ 839136 h 1146628"/>
              <a:gd name="connsiteX25" fmla="*/ 448919 w 1146628"/>
              <a:gd name="connsiteY25" fmla="*/ 1103046 h 1146628"/>
              <a:gd name="connsiteX26" fmla="*/ 539739 w 1146628"/>
              <a:gd name="connsiteY26" fmla="*/ 1133621 h 1146628"/>
              <a:gd name="connsiteX27" fmla="*/ 596443 w 1146628"/>
              <a:gd name="connsiteY27" fmla="*/ 1146628 h 1146628"/>
              <a:gd name="connsiteX28" fmla="*/ 0 w 1146628"/>
              <a:gd name="connsiteY28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46628" h="1146628">
                <a:moveTo>
                  <a:pt x="1146628" y="452368"/>
                </a:moveTo>
                <a:lnTo>
                  <a:pt x="1146628" y="577914"/>
                </a:lnTo>
                <a:lnTo>
                  <a:pt x="1124886" y="567080"/>
                </a:lnTo>
                <a:cubicBezTo>
                  <a:pt x="1088075" y="552396"/>
                  <a:pt x="1045129" y="541970"/>
                  <a:pt x="996049" y="535801"/>
                </a:cubicBezTo>
                <a:lnTo>
                  <a:pt x="996049" y="530974"/>
                </a:lnTo>
                <a:cubicBezTo>
                  <a:pt x="1038156" y="519173"/>
                  <a:pt x="1075302" y="503785"/>
                  <a:pt x="1107486" y="484810"/>
                </a:cubicBezTo>
                <a:close/>
                <a:moveTo>
                  <a:pt x="0" y="0"/>
                </a:moveTo>
                <a:lnTo>
                  <a:pt x="601092" y="0"/>
                </a:lnTo>
                <a:lnTo>
                  <a:pt x="544969" y="21258"/>
                </a:lnTo>
                <a:cubicBezTo>
                  <a:pt x="513120" y="36546"/>
                  <a:pt x="481640" y="54917"/>
                  <a:pt x="450529" y="76373"/>
                </a:cubicBezTo>
                <a:lnTo>
                  <a:pt x="582483" y="288788"/>
                </a:lnTo>
                <a:cubicBezTo>
                  <a:pt x="662944" y="238367"/>
                  <a:pt x="740722" y="213156"/>
                  <a:pt x="815818" y="213156"/>
                </a:cubicBezTo>
                <a:cubicBezTo>
                  <a:pt x="856048" y="213156"/>
                  <a:pt x="888098" y="220666"/>
                  <a:pt x="911968" y="235685"/>
                </a:cubicBezTo>
                <a:cubicBezTo>
                  <a:pt x="935838" y="250704"/>
                  <a:pt x="947773" y="273769"/>
                  <a:pt x="947773" y="304880"/>
                </a:cubicBezTo>
                <a:cubicBezTo>
                  <a:pt x="947773" y="387486"/>
                  <a:pt x="867044" y="428789"/>
                  <a:pt x="705587" y="428789"/>
                </a:cubicBezTo>
                <a:lnTo>
                  <a:pt x="631564" y="428789"/>
                </a:lnTo>
                <a:lnTo>
                  <a:pt x="631564" y="667756"/>
                </a:lnTo>
                <a:lnTo>
                  <a:pt x="703978" y="667756"/>
                </a:lnTo>
                <a:cubicBezTo>
                  <a:pt x="763519" y="667756"/>
                  <a:pt x="811795" y="672181"/>
                  <a:pt x="848807" y="681032"/>
                </a:cubicBezTo>
                <a:cubicBezTo>
                  <a:pt x="885818" y="689883"/>
                  <a:pt x="912638" y="703024"/>
                  <a:pt x="929267" y="720457"/>
                </a:cubicBezTo>
                <a:cubicBezTo>
                  <a:pt x="945895" y="737890"/>
                  <a:pt x="954209" y="762699"/>
                  <a:pt x="954209" y="794883"/>
                </a:cubicBezTo>
                <a:cubicBezTo>
                  <a:pt x="954209" y="836722"/>
                  <a:pt x="938252" y="867431"/>
                  <a:pt x="906336" y="887010"/>
                </a:cubicBezTo>
                <a:cubicBezTo>
                  <a:pt x="874420" y="906589"/>
                  <a:pt x="823596" y="916378"/>
                  <a:pt x="753864" y="916378"/>
                </a:cubicBezTo>
                <a:cubicBezTo>
                  <a:pt x="708806" y="916378"/>
                  <a:pt x="659591" y="910075"/>
                  <a:pt x="606219" y="897470"/>
                </a:cubicBezTo>
                <a:cubicBezTo>
                  <a:pt x="552847" y="884864"/>
                  <a:pt x="500414" y="865420"/>
                  <a:pt x="448919" y="839136"/>
                </a:cubicBezTo>
                <a:lnTo>
                  <a:pt x="448919" y="1103046"/>
                </a:lnTo>
                <a:cubicBezTo>
                  <a:pt x="480299" y="1115115"/>
                  <a:pt x="510572" y="1125306"/>
                  <a:pt x="539739" y="1133621"/>
                </a:cubicBezTo>
                <a:lnTo>
                  <a:pt x="596443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Freeform 46"/>
          <p:cNvSpPr/>
          <p:nvPr/>
        </p:nvSpPr>
        <p:spPr>
          <a:xfrm>
            <a:off x="4857752" y="3643314"/>
            <a:ext cx="672812" cy="859971"/>
          </a:xfrm>
          <a:custGeom>
            <a:avLst/>
            <a:gdLst/>
            <a:ahLst/>
            <a:cxnLst/>
            <a:rect l="l" t="t" r="r" b="b"/>
            <a:pathLst>
              <a:path w="897083" h="1146628">
                <a:moveTo>
                  <a:pt x="888232" y="375685"/>
                </a:moveTo>
                <a:lnTo>
                  <a:pt x="897083" y="375685"/>
                </a:lnTo>
                <a:cubicBezTo>
                  <a:pt x="896010" y="377831"/>
                  <a:pt x="894535" y="400762"/>
                  <a:pt x="892657" y="444479"/>
                </a:cubicBezTo>
                <a:cubicBezTo>
                  <a:pt x="890780" y="488196"/>
                  <a:pt x="889841" y="522928"/>
                  <a:pt x="889841" y="548675"/>
                </a:cubicBezTo>
                <a:lnTo>
                  <a:pt x="889841" y="685457"/>
                </a:lnTo>
                <a:lnTo>
                  <a:pt x="695932" y="685457"/>
                </a:lnTo>
                <a:lnTo>
                  <a:pt x="826278" y="491548"/>
                </a:lnTo>
                <a:cubicBezTo>
                  <a:pt x="849343" y="455609"/>
                  <a:pt x="869994" y="416988"/>
                  <a:pt x="888232" y="375685"/>
                </a:cubicBezTo>
                <a:close/>
                <a:moveTo>
                  <a:pt x="0" y="0"/>
                </a:moveTo>
                <a:lnTo>
                  <a:pt x="892304" y="0"/>
                </a:lnTo>
                <a:lnTo>
                  <a:pt x="420758" y="689480"/>
                </a:lnTo>
                <a:lnTo>
                  <a:pt x="420758" y="922815"/>
                </a:lnTo>
                <a:lnTo>
                  <a:pt x="889841" y="922815"/>
                </a:lnTo>
                <a:lnTo>
                  <a:pt x="889841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Freeform 47"/>
          <p:cNvSpPr/>
          <p:nvPr/>
        </p:nvSpPr>
        <p:spPr>
          <a:xfrm>
            <a:off x="5143504" y="5000636"/>
            <a:ext cx="859971" cy="859971"/>
          </a:xfrm>
          <a:custGeom>
            <a:avLst/>
            <a:gdLst>
              <a:gd name="connsiteX0" fmla="*/ 802944 w 1146628"/>
              <a:gd name="connsiteY0" fmla="*/ 238903 h 1146628"/>
              <a:gd name="connsiteX1" fmla="*/ 1146628 w 1146628"/>
              <a:gd name="connsiteY1" fmla="*/ 238903 h 1146628"/>
              <a:gd name="connsiteX2" fmla="*/ 1146628 w 1146628"/>
              <a:gd name="connsiteY2" fmla="*/ 455520 h 1146628"/>
              <a:gd name="connsiteX3" fmla="*/ 1109900 w 1146628"/>
              <a:gd name="connsiteY3" fmla="*/ 426778 h 1146628"/>
              <a:gd name="connsiteX4" fmla="*/ 926853 w 1146628"/>
              <a:gd name="connsiteY4" fmla="*/ 379708 h 1146628"/>
              <a:gd name="connsiteX5" fmla="*/ 877772 w 1146628"/>
              <a:gd name="connsiteY5" fmla="*/ 380915 h 1146628"/>
              <a:gd name="connsiteX6" fmla="*/ 788461 w 1146628"/>
              <a:gd name="connsiteY6" fmla="*/ 394191 h 1146628"/>
              <a:gd name="connsiteX7" fmla="*/ 0 w 1146628"/>
              <a:gd name="connsiteY7" fmla="*/ 0 h 1146628"/>
              <a:gd name="connsiteX8" fmla="*/ 530759 w 1146628"/>
              <a:gd name="connsiteY8" fmla="*/ 0 h 1146628"/>
              <a:gd name="connsiteX9" fmla="*/ 488345 w 1146628"/>
              <a:gd name="connsiteY9" fmla="*/ 595342 h 1146628"/>
              <a:gd name="connsiteX10" fmla="*/ 605012 w 1146628"/>
              <a:gd name="connsiteY10" fmla="*/ 653273 h 1146628"/>
              <a:gd name="connsiteX11" fmla="*/ 766737 w 1146628"/>
              <a:gd name="connsiteY11" fmla="*/ 625112 h 1146628"/>
              <a:gd name="connsiteX12" fmla="*/ 913175 w 1146628"/>
              <a:gd name="connsiteY12" fmla="*/ 662928 h 1146628"/>
              <a:gd name="connsiteX13" fmla="*/ 961451 w 1146628"/>
              <a:gd name="connsiteY13" fmla="*/ 768331 h 1146628"/>
              <a:gd name="connsiteX14" fmla="*/ 913979 w 1146628"/>
              <a:gd name="connsiteY14" fmla="*/ 878964 h 1146628"/>
              <a:gd name="connsiteX15" fmla="*/ 778002 w 1146628"/>
              <a:gd name="connsiteY15" fmla="*/ 916378 h 1146628"/>
              <a:gd name="connsiteX16" fmla="*/ 626334 w 1146628"/>
              <a:gd name="connsiteY16" fmla="*/ 895458 h 1146628"/>
              <a:gd name="connsiteX17" fmla="*/ 468230 w 1146628"/>
              <a:gd name="connsiteY17" fmla="*/ 842355 h 1146628"/>
              <a:gd name="connsiteX18" fmla="*/ 468230 w 1146628"/>
              <a:gd name="connsiteY18" fmla="*/ 1103046 h 1146628"/>
              <a:gd name="connsiteX19" fmla="*/ 538130 w 1146628"/>
              <a:gd name="connsiteY19" fmla="*/ 1130855 h 1146628"/>
              <a:gd name="connsiteX20" fmla="*/ 601144 w 1146628"/>
              <a:gd name="connsiteY20" fmla="*/ 1146628 h 1146628"/>
              <a:gd name="connsiteX21" fmla="*/ 0 w 1146628"/>
              <a:gd name="connsiteY21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46628" h="1146628">
                <a:moveTo>
                  <a:pt x="802944" y="238903"/>
                </a:moveTo>
                <a:lnTo>
                  <a:pt x="1146628" y="238903"/>
                </a:lnTo>
                <a:lnTo>
                  <a:pt x="1146628" y="455520"/>
                </a:lnTo>
                <a:lnTo>
                  <a:pt x="1109900" y="426778"/>
                </a:lnTo>
                <a:cubicBezTo>
                  <a:pt x="1055455" y="395398"/>
                  <a:pt x="994440" y="379708"/>
                  <a:pt x="926853" y="379708"/>
                </a:cubicBezTo>
                <a:cubicBezTo>
                  <a:pt x="911834" y="379708"/>
                  <a:pt x="895473" y="380111"/>
                  <a:pt x="877772" y="380915"/>
                </a:cubicBezTo>
                <a:cubicBezTo>
                  <a:pt x="860071" y="381720"/>
                  <a:pt x="830301" y="386145"/>
                  <a:pt x="788461" y="394191"/>
                </a:cubicBezTo>
                <a:close/>
                <a:moveTo>
                  <a:pt x="0" y="0"/>
                </a:moveTo>
                <a:lnTo>
                  <a:pt x="530759" y="0"/>
                </a:lnTo>
                <a:lnTo>
                  <a:pt x="488345" y="595342"/>
                </a:lnTo>
                <a:lnTo>
                  <a:pt x="605012" y="653273"/>
                </a:lnTo>
                <a:cubicBezTo>
                  <a:pt x="662944" y="634499"/>
                  <a:pt x="716852" y="625112"/>
                  <a:pt x="766737" y="625112"/>
                </a:cubicBezTo>
                <a:cubicBezTo>
                  <a:pt x="832178" y="625112"/>
                  <a:pt x="880991" y="637717"/>
                  <a:pt x="913175" y="662928"/>
                </a:cubicBezTo>
                <a:cubicBezTo>
                  <a:pt x="945359" y="688139"/>
                  <a:pt x="961451" y="723274"/>
                  <a:pt x="961451" y="768331"/>
                </a:cubicBezTo>
                <a:cubicBezTo>
                  <a:pt x="961451" y="817144"/>
                  <a:pt x="945627" y="854021"/>
                  <a:pt x="913979" y="878964"/>
                </a:cubicBezTo>
                <a:cubicBezTo>
                  <a:pt x="882332" y="903907"/>
                  <a:pt x="837006" y="916378"/>
                  <a:pt x="778002" y="916378"/>
                </a:cubicBezTo>
                <a:cubicBezTo>
                  <a:pt x="735626" y="916378"/>
                  <a:pt x="685070" y="909405"/>
                  <a:pt x="626334" y="895458"/>
                </a:cubicBezTo>
                <a:cubicBezTo>
                  <a:pt x="567598" y="881512"/>
                  <a:pt x="514897" y="863811"/>
                  <a:pt x="468230" y="842355"/>
                </a:cubicBezTo>
                <a:lnTo>
                  <a:pt x="468230" y="1103046"/>
                </a:lnTo>
                <a:cubicBezTo>
                  <a:pt x="489954" y="1113640"/>
                  <a:pt x="513254" y="1122909"/>
                  <a:pt x="538130" y="1130855"/>
                </a:cubicBezTo>
                <a:lnTo>
                  <a:pt x="601144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" name="Group 58"/>
          <p:cNvGrpSpPr/>
          <p:nvPr/>
        </p:nvGrpSpPr>
        <p:grpSpPr>
          <a:xfrm>
            <a:off x="3643306" y="1357298"/>
            <a:ext cx="3416320" cy="1928826"/>
            <a:chOff x="1830470" y="2005243"/>
            <a:chExt cx="4555095" cy="1584252"/>
          </a:xfrm>
        </p:grpSpPr>
        <p:sp>
          <p:nvSpPr>
            <p:cNvPr id="60" name="TextBox 59"/>
            <p:cNvSpPr txBox="1"/>
            <p:nvPr/>
          </p:nvSpPr>
          <p:spPr>
            <a:xfrm>
              <a:off x="1830470" y="2005243"/>
              <a:ext cx="4555095" cy="861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b="1" cap="all" dirty="0">
                  <a:solidFill>
                    <a:schemeClr val="tx1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校園性教育風景</a:t>
              </a:r>
              <a:endParaRPr lang="en-US" sz="3600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925721" y="2481497"/>
              <a:ext cx="4095780" cy="1107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4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到底要教多少</a:t>
              </a:r>
              <a:r>
                <a:rPr lang="en-US" altLang="zh-TW" sz="24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??</a:t>
              </a:r>
            </a:p>
            <a:p>
              <a:pPr algn="just"/>
              <a:r>
                <a:rPr lang="zh-TW" altLang="en-US" sz="24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外界壓力知多少</a:t>
              </a:r>
              <a:r>
                <a:rPr lang="en-US" altLang="zh-TW" sz="24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?</a:t>
              </a:r>
              <a:endParaRPr lang="en-US" sz="2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" name="Group 94"/>
          <p:cNvGrpSpPr/>
          <p:nvPr/>
        </p:nvGrpSpPr>
        <p:grpSpPr>
          <a:xfrm>
            <a:off x="1857356" y="3571876"/>
            <a:ext cx="2571768" cy="1116750"/>
            <a:chOff x="2116222" y="1909989"/>
            <a:chExt cx="2072410" cy="904844"/>
          </a:xfrm>
        </p:grpSpPr>
        <p:sp>
          <p:nvSpPr>
            <p:cNvPr id="96" name="TextBox 95"/>
            <p:cNvSpPr txBox="1"/>
            <p:nvPr/>
          </p:nvSpPr>
          <p:spPr>
            <a:xfrm>
              <a:off x="2116222" y="1909989"/>
              <a:ext cx="798618" cy="299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cap="all" dirty="0">
                  <a:solidFill>
                    <a:schemeClr val="tx1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性教育的一二三</a:t>
              </a:r>
              <a:endParaRPr 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116222" y="2141520"/>
              <a:ext cx="2072410" cy="673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Font typeface="Wingdings" pitchFamily="2" charset="2"/>
                <a:buChar char="u"/>
              </a:pPr>
              <a:r>
                <a:rPr lang="zh-TW" altLang="en-US" sz="16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先從教學者的起點出發</a:t>
              </a:r>
              <a:endParaRPr lang="en-US" altLang="zh-TW" sz="1600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just">
                <a:buFont typeface="Wingdings" pitchFamily="2" charset="2"/>
                <a:buChar char="u"/>
              </a:pPr>
              <a:r>
                <a:rPr lang="zh-TW" altLang="en-US" sz="16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教育部的法源</a:t>
              </a:r>
              <a:endParaRPr lang="en-US" altLang="zh-TW" sz="1600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just">
                <a:buFont typeface="Wingdings" pitchFamily="2" charset="2"/>
                <a:buChar char="u"/>
              </a:pPr>
              <a:r>
                <a:rPr lang="zh-TW" altLang="en-US" sz="16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課本裡教什麼</a:t>
              </a:r>
              <a:endParaRPr lang="en-US" sz="1600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2714612" y="492919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我們可以怎麼教</a:t>
            </a:r>
            <a:endParaRPr lang="en-US" b="1" cap="all" dirty="0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715008" y="3571876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老師到底怎麼做</a:t>
            </a:r>
            <a:r>
              <a:rPr lang="en-US" altLang="zh-TW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??</a:t>
            </a:r>
            <a:endParaRPr lang="en-US" b="1" cap="all" dirty="0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143636" y="492919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從事件中學習</a:t>
            </a:r>
            <a:endParaRPr lang="en-US" b="1" cap="all" dirty="0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TextBox 93"/>
          <p:cNvSpPr txBox="1"/>
          <p:nvPr/>
        </p:nvSpPr>
        <p:spPr>
          <a:xfrm>
            <a:off x="6143636" y="5286388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常見的校園案例討論</a:t>
            </a:r>
            <a:endParaRPr lang="en-US" altLang="zh-TW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什麼學生都有的時代</a:t>
            </a:r>
            <a:endParaRPr lang="en-US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TextBox 93"/>
          <p:cNvSpPr txBox="1"/>
          <p:nvPr/>
        </p:nvSpPr>
        <p:spPr>
          <a:xfrm>
            <a:off x="2786050" y="5286388"/>
            <a:ext cx="1857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戲法人人都會，</a:t>
            </a:r>
            <a:endParaRPr lang="en-US" altLang="zh-TW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但是心態決定一切</a:t>
            </a:r>
            <a:endParaRPr lang="en-US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" name="TextBox 93"/>
          <p:cNvSpPr txBox="1"/>
          <p:nvPr/>
        </p:nvSpPr>
        <p:spPr>
          <a:xfrm>
            <a:off x="5786446" y="3929066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面對危機教機智</a:t>
            </a:r>
            <a:endParaRPr lang="en-US" altLang="zh-TW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性教育與網路的愛與愁</a:t>
            </a:r>
            <a:endParaRPr lang="en-US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7438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28926" y="214290"/>
            <a:ext cx="5770984" cy="617612"/>
          </a:xfrm>
        </p:spPr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性教育教多少</a:t>
            </a:r>
            <a:r>
              <a:rPr lang="en-US" altLang="zh-TW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7" name="Shape 1209"/>
          <p:cNvSpPr/>
          <p:nvPr/>
        </p:nvSpPr>
        <p:spPr>
          <a:xfrm rot="16200000">
            <a:off x="606228" y="1251104"/>
            <a:ext cx="1071570" cy="1141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2800" b="1">
                <a:solidFill>
                  <a:srgbClr val="1F4E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100">
              <a:latin typeface="+mj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785918" y="1428736"/>
            <a:ext cx="6417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cap="all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先來看看別人說什麼</a:t>
            </a:r>
            <a:endParaRPr lang="en-US" sz="5400" b="1" cap="all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0" name="Shape 2587"/>
          <p:cNvSpPr/>
          <p:nvPr/>
        </p:nvSpPr>
        <p:spPr>
          <a:xfrm>
            <a:off x="928662" y="4500570"/>
            <a:ext cx="348839" cy="348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11" name="Shape 2545"/>
          <p:cNvSpPr/>
          <p:nvPr/>
        </p:nvSpPr>
        <p:spPr>
          <a:xfrm>
            <a:off x="928662" y="3143248"/>
            <a:ext cx="425598" cy="425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9"/>
                </a:moveTo>
                <a:cubicBezTo>
                  <a:pt x="5377" y="20619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3336" y="982"/>
                  <a:pt x="15638" y="1950"/>
                  <a:pt x="17377" y="3529"/>
                </a:cubicBezTo>
                <a:lnTo>
                  <a:pt x="10453" y="10453"/>
                </a:lnTo>
                <a:cubicBezTo>
                  <a:pt x="10364" y="10542"/>
                  <a:pt x="10309" y="10665"/>
                  <a:pt x="10309" y="10800"/>
                </a:cubicBezTo>
                <a:cubicBezTo>
                  <a:pt x="10309" y="11072"/>
                  <a:pt x="10529" y="11291"/>
                  <a:pt x="10800" y="11291"/>
                </a:cubicBezTo>
                <a:lnTo>
                  <a:pt x="20594" y="11291"/>
                </a:lnTo>
                <a:cubicBezTo>
                  <a:pt x="20336" y="16484"/>
                  <a:pt x="16057" y="20619"/>
                  <a:pt x="10800" y="20619"/>
                </a:cubicBezTo>
                <a:moveTo>
                  <a:pt x="20594" y="10309"/>
                </a:moveTo>
                <a:lnTo>
                  <a:pt x="11985" y="10309"/>
                </a:lnTo>
                <a:lnTo>
                  <a:pt x="18071" y="4223"/>
                </a:lnTo>
                <a:cubicBezTo>
                  <a:pt x="19541" y="5852"/>
                  <a:pt x="20477" y="7971"/>
                  <a:pt x="20594" y="10309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13" name="Shape 2617"/>
          <p:cNvSpPr/>
          <p:nvPr/>
        </p:nvSpPr>
        <p:spPr>
          <a:xfrm>
            <a:off x="928662" y="1571612"/>
            <a:ext cx="483554" cy="395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39" name="文字方塊 38"/>
          <p:cNvSpPr txBox="1"/>
          <p:nvPr/>
        </p:nvSpPr>
        <p:spPr>
          <a:xfrm>
            <a:off x="3571868" y="5786454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影片來源：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  <a:hlinkClick r:id="rId3"/>
              </a:rPr>
              <a:t>豆豆媽 吳霈蓁 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  <a:hlinkClick r:id="rId3"/>
              </a:rPr>
              <a:t>|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  <a:hlinkClick r:id="rId3"/>
              </a:rPr>
              <a:t>孩子性教育怎麼教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  <a:hlinkClick r:id="rId3"/>
              </a:rPr>
              <a:t>?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/>
          <a:srcRect l="9375" t="21875" r="41406" b="33333"/>
          <a:stretch>
            <a:fillRect/>
          </a:stretch>
        </p:blipFill>
        <p:spPr bwMode="auto">
          <a:xfrm>
            <a:off x="1714480" y="2500306"/>
            <a:ext cx="600079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30222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28926" y="214290"/>
            <a:ext cx="5770984" cy="617612"/>
          </a:xfrm>
        </p:spPr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性教育教多少</a:t>
            </a:r>
            <a:r>
              <a:rPr lang="en-US" altLang="zh-TW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7" name="Shape 1209"/>
          <p:cNvSpPr/>
          <p:nvPr/>
        </p:nvSpPr>
        <p:spPr>
          <a:xfrm rot="16200000">
            <a:off x="606228" y="1251104"/>
            <a:ext cx="1071570" cy="1141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2800" b="1">
                <a:solidFill>
                  <a:srgbClr val="1F4E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100">
              <a:latin typeface="+mj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785918" y="1428736"/>
            <a:ext cx="707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cap="all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性教育成為踢皮球的原因是</a:t>
            </a:r>
            <a:r>
              <a:rPr lang="en-US" altLang="zh-TW" sz="4000" b="1" cap="all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endParaRPr lang="en-US" sz="4000" b="1" cap="all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0" name="Shape 2587"/>
          <p:cNvSpPr/>
          <p:nvPr/>
        </p:nvSpPr>
        <p:spPr>
          <a:xfrm>
            <a:off x="928662" y="4500570"/>
            <a:ext cx="348839" cy="348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11" name="Shape 2545"/>
          <p:cNvSpPr/>
          <p:nvPr/>
        </p:nvSpPr>
        <p:spPr>
          <a:xfrm>
            <a:off x="928662" y="3143248"/>
            <a:ext cx="425598" cy="425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9"/>
                </a:moveTo>
                <a:cubicBezTo>
                  <a:pt x="5377" y="20619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3336" y="982"/>
                  <a:pt x="15638" y="1950"/>
                  <a:pt x="17377" y="3529"/>
                </a:cubicBezTo>
                <a:lnTo>
                  <a:pt x="10453" y="10453"/>
                </a:lnTo>
                <a:cubicBezTo>
                  <a:pt x="10364" y="10542"/>
                  <a:pt x="10309" y="10665"/>
                  <a:pt x="10309" y="10800"/>
                </a:cubicBezTo>
                <a:cubicBezTo>
                  <a:pt x="10309" y="11072"/>
                  <a:pt x="10529" y="11291"/>
                  <a:pt x="10800" y="11291"/>
                </a:cubicBezTo>
                <a:lnTo>
                  <a:pt x="20594" y="11291"/>
                </a:lnTo>
                <a:cubicBezTo>
                  <a:pt x="20336" y="16484"/>
                  <a:pt x="16057" y="20619"/>
                  <a:pt x="10800" y="20619"/>
                </a:cubicBezTo>
                <a:moveTo>
                  <a:pt x="20594" y="10309"/>
                </a:moveTo>
                <a:lnTo>
                  <a:pt x="11985" y="10309"/>
                </a:lnTo>
                <a:lnTo>
                  <a:pt x="18071" y="4223"/>
                </a:lnTo>
                <a:cubicBezTo>
                  <a:pt x="19541" y="5852"/>
                  <a:pt x="20477" y="7971"/>
                  <a:pt x="20594" y="10309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13" name="Shape 2617"/>
          <p:cNvSpPr/>
          <p:nvPr/>
        </p:nvSpPr>
        <p:spPr>
          <a:xfrm>
            <a:off x="928662" y="1571612"/>
            <a:ext cx="483554" cy="395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39" name="文字方塊 38"/>
          <p:cNvSpPr txBox="1"/>
          <p:nvPr/>
        </p:nvSpPr>
        <p:spPr>
          <a:xfrm>
            <a:off x="2285984" y="6072206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資料來源：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  <a:hlinkClick r:id="rId3"/>
              </a:rPr>
              <a:t>家庭中為何不談性？３個「家庭性教育」入門策略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9634" name="Picture 2" descr="https://i2.wp.com/chickensoupfamily.com/wp-content/uploads/2020/07/050_%E6%A9%AB%E5%9C%961.png?resize=1024%2C768&amp;ssl=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2143116"/>
            <a:ext cx="5072098" cy="3804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30222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28926" y="214290"/>
            <a:ext cx="5770984" cy="617612"/>
          </a:xfrm>
        </p:spPr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外界壓力知多少</a:t>
            </a:r>
            <a:r>
              <a:rPr lang="en-US" altLang="zh-TW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4" name="Shape 1206"/>
          <p:cNvSpPr/>
          <p:nvPr/>
        </p:nvSpPr>
        <p:spPr>
          <a:xfrm rot="16200000">
            <a:off x="597655" y="1188239"/>
            <a:ext cx="1019204" cy="1071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2800" b="1">
                <a:solidFill>
                  <a:srgbClr val="1F4E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100">
              <a:latin typeface="+mj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857356" y="1285860"/>
            <a:ext cx="63193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cap="all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有時不只難以啟齒</a:t>
            </a:r>
            <a:r>
              <a:rPr lang="en-US" altLang="zh-TW" sz="5400" b="1" cap="all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endParaRPr lang="en-US" sz="5400" b="1" cap="all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1" name="Shape 2545"/>
          <p:cNvSpPr/>
          <p:nvPr/>
        </p:nvSpPr>
        <p:spPr>
          <a:xfrm>
            <a:off x="714347" y="1477238"/>
            <a:ext cx="640123" cy="591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9"/>
                </a:moveTo>
                <a:cubicBezTo>
                  <a:pt x="5377" y="20619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3336" y="982"/>
                  <a:pt x="15638" y="1950"/>
                  <a:pt x="17377" y="3529"/>
                </a:cubicBezTo>
                <a:lnTo>
                  <a:pt x="10453" y="10453"/>
                </a:lnTo>
                <a:cubicBezTo>
                  <a:pt x="10364" y="10542"/>
                  <a:pt x="10309" y="10665"/>
                  <a:pt x="10309" y="10800"/>
                </a:cubicBezTo>
                <a:cubicBezTo>
                  <a:pt x="10309" y="11072"/>
                  <a:pt x="10529" y="11291"/>
                  <a:pt x="10800" y="11291"/>
                </a:cubicBezTo>
                <a:lnTo>
                  <a:pt x="20594" y="11291"/>
                </a:lnTo>
                <a:cubicBezTo>
                  <a:pt x="20336" y="16484"/>
                  <a:pt x="16057" y="20619"/>
                  <a:pt x="10800" y="20619"/>
                </a:cubicBezTo>
                <a:moveTo>
                  <a:pt x="20594" y="10309"/>
                </a:moveTo>
                <a:lnTo>
                  <a:pt x="11985" y="10309"/>
                </a:lnTo>
                <a:lnTo>
                  <a:pt x="18071" y="4223"/>
                </a:lnTo>
                <a:cubicBezTo>
                  <a:pt x="19541" y="5852"/>
                  <a:pt x="20477" y="7971"/>
                  <a:pt x="20594" y="10309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36" name="矩形 35"/>
          <p:cNvSpPr/>
          <p:nvPr/>
        </p:nvSpPr>
        <p:spPr>
          <a:xfrm>
            <a:off x="1428728" y="2428868"/>
            <a:ext cx="67151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性教育分齡還是不分齡</a:t>
            </a:r>
            <a:r>
              <a:rPr lang="en-US" altLang="zh-TW" sz="2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pPr algn="just"/>
            <a:r>
              <a:rPr lang="zh-TW" altLang="en-US" sz="2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分開教還是一起教</a:t>
            </a:r>
            <a:r>
              <a:rPr lang="en-US" altLang="zh-TW" sz="2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pPr algn="just"/>
            <a:r>
              <a:rPr lang="zh-TW" altLang="en-US" sz="2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給校護教還是健康老師教</a:t>
            </a:r>
            <a:r>
              <a:rPr lang="en-US" altLang="zh-TW" sz="2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pPr algn="just"/>
            <a:r>
              <a:rPr lang="zh-TW" altLang="en-US" sz="2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女老師教還是男老師教</a:t>
            </a:r>
            <a:r>
              <a:rPr lang="en-US" altLang="zh-TW" sz="2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pPr algn="just"/>
            <a:r>
              <a:rPr lang="zh-TW" altLang="en-US" sz="2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健康課教還是主題宣導教</a:t>
            </a:r>
            <a:r>
              <a:rPr lang="en-US" altLang="zh-TW" sz="2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pPr algn="just"/>
            <a:r>
              <a:rPr lang="zh-TW" altLang="en-US" sz="2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要教什麼，孩子或家長們才不會找麻煩</a:t>
            </a:r>
            <a:r>
              <a:rPr lang="en-US" altLang="zh-TW" sz="2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3214678" y="5143512"/>
            <a:ext cx="5500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dirty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每個孩子都是獨立的個體，都有其成長經歷和故事。教學者也是一樣，也許你我不一定願意分享更多私人隱私，但你我一定可以做到的事，就是讓孩子知道你願意聽他</a:t>
            </a:r>
            <a:r>
              <a:rPr lang="en-US" altLang="zh-TW" dirty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她說，也許你我暫時無法回答也無所謂。</a:t>
            </a:r>
          </a:p>
        </p:txBody>
      </p:sp>
    </p:spTree>
    <p:extLst>
      <p:ext uri="{BB962C8B-B14F-4D97-AF65-F5344CB8AC3E}">
        <p14:creationId xmlns:p14="http://schemas.microsoft.com/office/powerpoint/2010/main" xmlns="" val="2730222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28926" y="285728"/>
            <a:ext cx="5770984" cy="617612"/>
          </a:xfrm>
        </p:spPr>
        <p:txBody>
          <a:bodyPr/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分享重點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4" name="Freeform 43"/>
          <p:cNvSpPr/>
          <p:nvPr/>
        </p:nvSpPr>
        <p:spPr>
          <a:xfrm>
            <a:off x="714348" y="3500438"/>
            <a:ext cx="1000132" cy="1143008"/>
          </a:xfrm>
          <a:custGeom>
            <a:avLst/>
            <a:gdLst/>
            <a:ahLst/>
            <a:cxnLst/>
            <a:rect l="l" t="t" r="r" b="b"/>
            <a:pathLst>
              <a:path w="832714" h="1146628">
                <a:moveTo>
                  <a:pt x="0" y="0"/>
                </a:moveTo>
                <a:lnTo>
                  <a:pt x="832414" y="0"/>
                </a:lnTo>
                <a:lnTo>
                  <a:pt x="460184" y="303271"/>
                </a:lnTo>
                <a:lnTo>
                  <a:pt x="625127" y="506031"/>
                </a:lnTo>
                <a:lnTo>
                  <a:pt x="758691" y="395800"/>
                </a:lnTo>
                <a:cubicBezTo>
                  <a:pt x="788193" y="369517"/>
                  <a:pt x="812868" y="344306"/>
                  <a:pt x="832714" y="320168"/>
                </a:cubicBezTo>
                <a:cubicBezTo>
                  <a:pt x="829496" y="382927"/>
                  <a:pt x="827887" y="452123"/>
                  <a:pt x="827887" y="527755"/>
                </a:cubicBezTo>
                <a:lnTo>
                  <a:pt x="827887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Freeform 44"/>
          <p:cNvSpPr/>
          <p:nvPr/>
        </p:nvSpPr>
        <p:spPr>
          <a:xfrm>
            <a:off x="1357290" y="4929198"/>
            <a:ext cx="859971" cy="859971"/>
          </a:xfrm>
          <a:custGeom>
            <a:avLst/>
            <a:gdLst>
              <a:gd name="connsiteX0" fmla="*/ 1146628 w 1146628"/>
              <a:gd name="connsiteY0" fmla="*/ 595793 h 1146628"/>
              <a:gd name="connsiteX1" fmla="*/ 1146628 w 1146628"/>
              <a:gd name="connsiteY1" fmla="*/ 888217 h 1146628"/>
              <a:gd name="connsiteX2" fmla="*/ 850416 w 1146628"/>
              <a:gd name="connsiteY2" fmla="*/ 888217 h 1146628"/>
              <a:gd name="connsiteX3" fmla="*/ 850416 w 1146628"/>
              <a:gd name="connsiteY3" fmla="*/ 880171 h 1146628"/>
              <a:gd name="connsiteX4" fmla="*/ 1105877 w 1146628"/>
              <a:gd name="connsiteY4" fmla="*/ 642009 h 1146628"/>
              <a:gd name="connsiteX5" fmla="*/ 0 w 1146628"/>
              <a:gd name="connsiteY5" fmla="*/ 0 h 1146628"/>
              <a:gd name="connsiteX6" fmla="*/ 643055 w 1146628"/>
              <a:gd name="connsiteY6" fmla="*/ 0 h 1146628"/>
              <a:gd name="connsiteX7" fmla="*/ 581679 w 1146628"/>
              <a:gd name="connsiteY7" fmla="*/ 29304 h 1146628"/>
              <a:gd name="connsiteX8" fmla="*/ 428804 w 1146628"/>
              <a:gd name="connsiteY8" fmla="*/ 145569 h 1146628"/>
              <a:gd name="connsiteX9" fmla="*/ 603403 w 1146628"/>
              <a:gd name="connsiteY9" fmla="*/ 349938 h 1146628"/>
              <a:gd name="connsiteX10" fmla="*/ 731737 w 1146628"/>
              <a:gd name="connsiteY10" fmla="*/ 256202 h 1146628"/>
              <a:gd name="connsiteX11" fmla="*/ 843979 w 1146628"/>
              <a:gd name="connsiteY11" fmla="*/ 224420 h 1146628"/>
              <a:gd name="connsiteX12" fmla="*/ 927658 w 1146628"/>
              <a:gd name="connsiteY12" fmla="*/ 250972 h 1146628"/>
              <a:gd name="connsiteX13" fmla="*/ 957428 w 1146628"/>
              <a:gd name="connsiteY13" fmla="*/ 323386 h 1146628"/>
              <a:gd name="connsiteX14" fmla="*/ 942543 w 1146628"/>
              <a:gd name="connsiteY14" fmla="*/ 394191 h 1146628"/>
              <a:gd name="connsiteX15" fmla="*/ 889841 w 1146628"/>
              <a:gd name="connsiteY15" fmla="*/ 475054 h 1146628"/>
              <a:gd name="connsiteX16" fmla="*/ 728921 w 1146628"/>
              <a:gd name="connsiteY16" fmla="*/ 650859 h 1146628"/>
              <a:gd name="connsiteX17" fmla="*/ 441678 w 1146628"/>
              <a:gd name="connsiteY17" fmla="*/ 941321 h 1146628"/>
              <a:gd name="connsiteX18" fmla="*/ 441678 w 1146628"/>
              <a:gd name="connsiteY18" fmla="*/ 1146628 h 1146628"/>
              <a:gd name="connsiteX19" fmla="*/ 0 w 1146628"/>
              <a:gd name="connsiteY19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46628" h="1146628">
                <a:moveTo>
                  <a:pt x="1146628" y="595793"/>
                </a:moveTo>
                <a:lnTo>
                  <a:pt x="1146628" y="888217"/>
                </a:lnTo>
                <a:lnTo>
                  <a:pt x="850416" y="888217"/>
                </a:lnTo>
                <a:lnTo>
                  <a:pt x="850416" y="880171"/>
                </a:lnTo>
                <a:cubicBezTo>
                  <a:pt x="980761" y="763235"/>
                  <a:pt x="1065915" y="683848"/>
                  <a:pt x="1105877" y="642009"/>
                </a:cubicBezTo>
                <a:close/>
                <a:moveTo>
                  <a:pt x="0" y="0"/>
                </a:moveTo>
                <a:lnTo>
                  <a:pt x="643055" y="0"/>
                </a:lnTo>
                <a:lnTo>
                  <a:pt x="581679" y="29304"/>
                </a:lnTo>
                <a:cubicBezTo>
                  <a:pt x="540376" y="52638"/>
                  <a:pt x="489418" y="91393"/>
                  <a:pt x="428804" y="145569"/>
                </a:cubicBezTo>
                <a:lnTo>
                  <a:pt x="603403" y="349938"/>
                </a:lnTo>
                <a:cubicBezTo>
                  <a:pt x="651143" y="308635"/>
                  <a:pt x="693921" y="277390"/>
                  <a:pt x="731737" y="256202"/>
                </a:cubicBezTo>
                <a:cubicBezTo>
                  <a:pt x="769553" y="235014"/>
                  <a:pt x="806967" y="224420"/>
                  <a:pt x="843979" y="224420"/>
                </a:cubicBezTo>
                <a:cubicBezTo>
                  <a:pt x="879918" y="224420"/>
                  <a:pt x="907811" y="233271"/>
                  <a:pt x="927658" y="250972"/>
                </a:cubicBezTo>
                <a:cubicBezTo>
                  <a:pt x="947504" y="268673"/>
                  <a:pt x="957428" y="292811"/>
                  <a:pt x="957428" y="323386"/>
                </a:cubicBezTo>
                <a:cubicBezTo>
                  <a:pt x="957428" y="348061"/>
                  <a:pt x="952466" y="371662"/>
                  <a:pt x="942543" y="394191"/>
                </a:cubicBezTo>
                <a:cubicBezTo>
                  <a:pt x="932619" y="416720"/>
                  <a:pt x="915052" y="443674"/>
                  <a:pt x="889841" y="475054"/>
                </a:cubicBezTo>
                <a:cubicBezTo>
                  <a:pt x="864630" y="506433"/>
                  <a:pt x="810990" y="565035"/>
                  <a:pt x="728921" y="650859"/>
                </a:cubicBezTo>
                <a:lnTo>
                  <a:pt x="441678" y="941321"/>
                </a:lnTo>
                <a:lnTo>
                  <a:pt x="441678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Freeform 45"/>
          <p:cNvSpPr/>
          <p:nvPr/>
        </p:nvSpPr>
        <p:spPr>
          <a:xfrm>
            <a:off x="1428728" y="1214422"/>
            <a:ext cx="2143140" cy="1785950"/>
          </a:xfrm>
          <a:custGeom>
            <a:avLst/>
            <a:gdLst>
              <a:gd name="connsiteX0" fmla="*/ 1146628 w 1146628"/>
              <a:gd name="connsiteY0" fmla="*/ 452368 h 1146628"/>
              <a:gd name="connsiteX1" fmla="*/ 1146628 w 1146628"/>
              <a:gd name="connsiteY1" fmla="*/ 577914 h 1146628"/>
              <a:gd name="connsiteX2" fmla="*/ 1124886 w 1146628"/>
              <a:gd name="connsiteY2" fmla="*/ 567080 h 1146628"/>
              <a:gd name="connsiteX3" fmla="*/ 996049 w 1146628"/>
              <a:gd name="connsiteY3" fmla="*/ 535801 h 1146628"/>
              <a:gd name="connsiteX4" fmla="*/ 996049 w 1146628"/>
              <a:gd name="connsiteY4" fmla="*/ 530974 h 1146628"/>
              <a:gd name="connsiteX5" fmla="*/ 1107486 w 1146628"/>
              <a:gd name="connsiteY5" fmla="*/ 484810 h 1146628"/>
              <a:gd name="connsiteX6" fmla="*/ 0 w 1146628"/>
              <a:gd name="connsiteY6" fmla="*/ 0 h 1146628"/>
              <a:gd name="connsiteX7" fmla="*/ 601092 w 1146628"/>
              <a:gd name="connsiteY7" fmla="*/ 0 h 1146628"/>
              <a:gd name="connsiteX8" fmla="*/ 544969 w 1146628"/>
              <a:gd name="connsiteY8" fmla="*/ 21258 h 1146628"/>
              <a:gd name="connsiteX9" fmla="*/ 450529 w 1146628"/>
              <a:gd name="connsiteY9" fmla="*/ 76373 h 1146628"/>
              <a:gd name="connsiteX10" fmla="*/ 582483 w 1146628"/>
              <a:gd name="connsiteY10" fmla="*/ 288788 h 1146628"/>
              <a:gd name="connsiteX11" fmla="*/ 815818 w 1146628"/>
              <a:gd name="connsiteY11" fmla="*/ 213156 h 1146628"/>
              <a:gd name="connsiteX12" fmla="*/ 911968 w 1146628"/>
              <a:gd name="connsiteY12" fmla="*/ 235685 h 1146628"/>
              <a:gd name="connsiteX13" fmla="*/ 947773 w 1146628"/>
              <a:gd name="connsiteY13" fmla="*/ 304880 h 1146628"/>
              <a:gd name="connsiteX14" fmla="*/ 705587 w 1146628"/>
              <a:gd name="connsiteY14" fmla="*/ 428789 h 1146628"/>
              <a:gd name="connsiteX15" fmla="*/ 631564 w 1146628"/>
              <a:gd name="connsiteY15" fmla="*/ 428789 h 1146628"/>
              <a:gd name="connsiteX16" fmla="*/ 631564 w 1146628"/>
              <a:gd name="connsiteY16" fmla="*/ 667756 h 1146628"/>
              <a:gd name="connsiteX17" fmla="*/ 703978 w 1146628"/>
              <a:gd name="connsiteY17" fmla="*/ 667756 h 1146628"/>
              <a:gd name="connsiteX18" fmla="*/ 848807 w 1146628"/>
              <a:gd name="connsiteY18" fmla="*/ 681032 h 1146628"/>
              <a:gd name="connsiteX19" fmla="*/ 929267 w 1146628"/>
              <a:gd name="connsiteY19" fmla="*/ 720457 h 1146628"/>
              <a:gd name="connsiteX20" fmla="*/ 954209 w 1146628"/>
              <a:gd name="connsiteY20" fmla="*/ 794883 h 1146628"/>
              <a:gd name="connsiteX21" fmla="*/ 906336 w 1146628"/>
              <a:gd name="connsiteY21" fmla="*/ 887010 h 1146628"/>
              <a:gd name="connsiteX22" fmla="*/ 753864 w 1146628"/>
              <a:gd name="connsiteY22" fmla="*/ 916378 h 1146628"/>
              <a:gd name="connsiteX23" fmla="*/ 606219 w 1146628"/>
              <a:gd name="connsiteY23" fmla="*/ 897470 h 1146628"/>
              <a:gd name="connsiteX24" fmla="*/ 448919 w 1146628"/>
              <a:gd name="connsiteY24" fmla="*/ 839136 h 1146628"/>
              <a:gd name="connsiteX25" fmla="*/ 448919 w 1146628"/>
              <a:gd name="connsiteY25" fmla="*/ 1103046 h 1146628"/>
              <a:gd name="connsiteX26" fmla="*/ 539739 w 1146628"/>
              <a:gd name="connsiteY26" fmla="*/ 1133621 h 1146628"/>
              <a:gd name="connsiteX27" fmla="*/ 596443 w 1146628"/>
              <a:gd name="connsiteY27" fmla="*/ 1146628 h 1146628"/>
              <a:gd name="connsiteX28" fmla="*/ 0 w 1146628"/>
              <a:gd name="connsiteY28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46628" h="1146628">
                <a:moveTo>
                  <a:pt x="1146628" y="452368"/>
                </a:moveTo>
                <a:lnTo>
                  <a:pt x="1146628" y="577914"/>
                </a:lnTo>
                <a:lnTo>
                  <a:pt x="1124886" y="567080"/>
                </a:lnTo>
                <a:cubicBezTo>
                  <a:pt x="1088075" y="552396"/>
                  <a:pt x="1045129" y="541970"/>
                  <a:pt x="996049" y="535801"/>
                </a:cubicBezTo>
                <a:lnTo>
                  <a:pt x="996049" y="530974"/>
                </a:lnTo>
                <a:cubicBezTo>
                  <a:pt x="1038156" y="519173"/>
                  <a:pt x="1075302" y="503785"/>
                  <a:pt x="1107486" y="484810"/>
                </a:cubicBezTo>
                <a:close/>
                <a:moveTo>
                  <a:pt x="0" y="0"/>
                </a:moveTo>
                <a:lnTo>
                  <a:pt x="601092" y="0"/>
                </a:lnTo>
                <a:lnTo>
                  <a:pt x="544969" y="21258"/>
                </a:lnTo>
                <a:cubicBezTo>
                  <a:pt x="513120" y="36546"/>
                  <a:pt x="481640" y="54917"/>
                  <a:pt x="450529" y="76373"/>
                </a:cubicBezTo>
                <a:lnTo>
                  <a:pt x="582483" y="288788"/>
                </a:lnTo>
                <a:cubicBezTo>
                  <a:pt x="662944" y="238367"/>
                  <a:pt x="740722" y="213156"/>
                  <a:pt x="815818" y="213156"/>
                </a:cubicBezTo>
                <a:cubicBezTo>
                  <a:pt x="856048" y="213156"/>
                  <a:pt x="888098" y="220666"/>
                  <a:pt x="911968" y="235685"/>
                </a:cubicBezTo>
                <a:cubicBezTo>
                  <a:pt x="935838" y="250704"/>
                  <a:pt x="947773" y="273769"/>
                  <a:pt x="947773" y="304880"/>
                </a:cubicBezTo>
                <a:cubicBezTo>
                  <a:pt x="947773" y="387486"/>
                  <a:pt x="867044" y="428789"/>
                  <a:pt x="705587" y="428789"/>
                </a:cubicBezTo>
                <a:lnTo>
                  <a:pt x="631564" y="428789"/>
                </a:lnTo>
                <a:lnTo>
                  <a:pt x="631564" y="667756"/>
                </a:lnTo>
                <a:lnTo>
                  <a:pt x="703978" y="667756"/>
                </a:lnTo>
                <a:cubicBezTo>
                  <a:pt x="763519" y="667756"/>
                  <a:pt x="811795" y="672181"/>
                  <a:pt x="848807" y="681032"/>
                </a:cubicBezTo>
                <a:cubicBezTo>
                  <a:pt x="885818" y="689883"/>
                  <a:pt x="912638" y="703024"/>
                  <a:pt x="929267" y="720457"/>
                </a:cubicBezTo>
                <a:cubicBezTo>
                  <a:pt x="945895" y="737890"/>
                  <a:pt x="954209" y="762699"/>
                  <a:pt x="954209" y="794883"/>
                </a:cubicBezTo>
                <a:cubicBezTo>
                  <a:pt x="954209" y="836722"/>
                  <a:pt x="938252" y="867431"/>
                  <a:pt x="906336" y="887010"/>
                </a:cubicBezTo>
                <a:cubicBezTo>
                  <a:pt x="874420" y="906589"/>
                  <a:pt x="823596" y="916378"/>
                  <a:pt x="753864" y="916378"/>
                </a:cubicBezTo>
                <a:cubicBezTo>
                  <a:pt x="708806" y="916378"/>
                  <a:pt x="659591" y="910075"/>
                  <a:pt x="606219" y="897470"/>
                </a:cubicBezTo>
                <a:cubicBezTo>
                  <a:pt x="552847" y="884864"/>
                  <a:pt x="500414" y="865420"/>
                  <a:pt x="448919" y="839136"/>
                </a:cubicBezTo>
                <a:lnTo>
                  <a:pt x="448919" y="1103046"/>
                </a:lnTo>
                <a:cubicBezTo>
                  <a:pt x="480299" y="1115115"/>
                  <a:pt x="510572" y="1125306"/>
                  <a:pt x="539739" y="1133621"/>
                </a:cubicBezTo>
                <a:lnTo>
                  <a:pt x="596443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Freeform 46"/>
          <p:cNvSpPr/>
          <p:nvPr/>
        </p:nvSpPr>
        <p:spPr>
          <a:xfrm>
            <a:off x="4857752" y="3643314"/>
            <a:ext cx="672812" cy="859971"/>
          </a:xfrm>
          <a:custGeom>
            <a:avLst/>
            <a:gdLst/>
            <a:ahLst/>
            <a:cxnLst/>
            <a:rect l="l" t="t" r="r" b="b"/>
            <a:pathLst>
              <a:path w="897083" h="1146628">
                <a:moveTo>
                  <a:pt x="888232" y="375685"/>
                </a:moveTo>
                <a:lnTo>
                  <a:pt x="897083" y="375685"/>
                </a:lnTo>
                <a:cubicBezTo>
                  <a:pt x="896010" y="377831"/>
                  <a:pt x="894535" y="400762"/>
                  <a:pt x="892657" y="444479"/>
                </a:cubicBezTo>
                <a:cubicBezTo>
                  <a:pt x="890780" y="488196"/>
                  <a:pt x="889841" y="522928"/>
                  <a:pt x="889841" y="548675"/>
                </a:cubicBezTo>
                <a:lnTo>
                  <a:pt x="889841" y="685457"/>
                </a:lnTo>
                <a:lnTo>
                  <a:pt x="695932" y="685457"/>
                </a:lnTo>
                <a:lnTo>
                  <a:pt x="826278" y="491548"/>
                </a:lnTo>
                <a:cubicBezTo>
                  <a:pt x="849343" y="455609"/>
                  <a:pt x="869994" y="416988"/>
                  <a:pt x="888232" y="375685"/>
                </a:cubicBezTo>
                <a:close/>
                <a:moveTo>
                  <a:pt x="0" y="0"/>
                </a:moveTo>
                <a:lnTo>
                  <a:pt x="892304" y="0"/>
                </a:lnTo>
                <a:lnTo>
                  <a:pt x="420758" y="689480"/>
                </a:lnTo>
                <a:lnTo>
                  <a:pt x="420758" y="922815"/>
                </a:lnTo>
                <a:lnTo>
                  <a:pt x="889841" y="922815"/>
                </a:lnTo>
                <a:lnTo>
                  <a:pt x="889841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Freeform 47"/>
          <p:cNvSpPr/>
          <p:nvPr/>
        </p:nvSpPr>
        <p:spPr>
          <a:xfrm>
            <a:off x="5143504" y="5000636"/>
            <a:ext cx="859971" cy="859971"/>
          </a:xfrm>
          <a:custGeom>
            <a:avLst/>
            <a:gdLst>
              <a:gd name="connsiteX0" fmla="*/ 802944 w 1146628"/>
              <a:gd name="connsiteY0" fmla="*/ 238903 h 1146628"/>
              <a:gd name="connsiteX1" fmla="*/ 1146628 w 1146628"/>
              <a:gd name="connsiteY1" fmla="*/ 238903 h 1146628"/>
              <a:gd name="connsiteX2" fmla="*/ 1146628 w 1146628"/>
              <a:gd name="connsiteY2" fmla="*/ 455520 h 1146628"/>
              <a:gd name="connsiteX3" fmla="*/ 1109900 w 1146628"/>
              <a:gd name="connsiteY3" fmla="*/ 426778 h 1146628"/>
              <a:gd name="connsiteX4" fmla="*/ 926853 w 1146628"/>
              <a:gd name="connsiteY4" fmla="*/ 379708 h 1146628"/>
              <a:gd name="connsiteX5" fmla="*/ 877772 w 1146628"/>
              <a:gd name="connsiteY5" fmla="*/ 380915 h 1146628"/>
              <a:gd name="connsiteX6" fmla="*/ 788461 w 1146628"/>
              <a:gd name="connsiteY6" fmla="*/ 394191 h 1146628"/>
              <a:gd name="connsiteX7" fmla="*/ 0 w 1146628"/>
              <a:gd name="connsiteY7" fmla="*/ 0 h 1146628"/>
              <a:gd name="connsiteX8" fmla="*/ 530759 w 1146628"/>
              <a:gd name="connsiteY8" fmla="*/ 0 h 1146628"/>
              <a:gd name="connsiteX9" fmla="*/ 488345 w 1146628"/>
              <a:gd name="connsiteY9" fmla="*/ 595342 h 1146628"/>
              <a:gd name="connsiteX10" fmla="*/ 605012 w 1146628"/>
              <a:gd name="connsiteY10" fmla="*/ 653273 h 1146628"/>
              <a:gd name="connsiteX11" fmla="*/ 766737 w 1146628"/>
              <a:gd name="connsiteY11" fmla="*/ 625112 h 1146628"/>
              <a:gd name="connsiteX12" fmla="*/ 913175 w 1146628"/>
              <a:gd name="connsiteY12" fmla="*/ 662928 h 1146628"/>
              <a:gd name="connsiteX13" fmla="*/ 961451 w 1146628"/>
              <a:gd name="connsiteY13" fmla="*/ 768331 h 1146628"/>
              <a:gd name="connsiteX14" fmla="*/ 913979 w 1146628"/>
              <a:gd name="connsiteY14" fmla="*/ 878964 h 1146628"/>
              <a:gd name="connsiteX15" fmla="*/ 778002 w 1146628"/>
              <a:gd name="connsiteY15" fmla="*/ 916378 h 1146628"/>
              <a:gd name="connsiteX16" fmla="*/ 626334 w 1146628"/>
              <a:gd name="connsiteY16" fmla="*/ 895458 h 1146628"/>
              <a:gd name="connsiteX17" fmla="*/ 468230 w 1146628"/>
              <a:gd name="connsiteY17" fmla="*/ 842355 h 1146628"/>
              <a:gd name="connsiteX18" fmla="*/ 468230 w 1146628"/>
              <a:gd name="connsiteY18" fmla="*/ 1103046 h 1146628"/>
              <a:gd name="connsiteX19" fmla="*/ 538130 w 1146628"/>
              <a:gd name="connsiteY19" fmla="*/ 1130855 h 1146628"/>
              <a:gd name="connsiteX20" fmla="*/ 601144 w 1146628"/>
              <a:gd name="connsiteY20" fmla="*/ 1146628 h 1146628"/>
              <a:gd name="connsiteX21" fmla="*/ 0 w 1146628"/>
              <a:gd name="connsiteY21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46628" h="1146628">
                <a:moveTo>
                  <a:pt x="802944" y="238903"/>
                </a:moveTo>
                <a:lnTo>
                  <a:pt x="1146628" y="238903"/>
                </a:lnTo>
                <a:lnTo>
                  <a:pt x="1146628" y="455520"/>
                </a:lnTo>
                <a:lnTo>
                  <a:pt x="1109900" y="426778"/>
                </a:lnTo>
                <a:cubicBezTo>
                  <a:pt x="1055455" y="395398"/>
                  <a:pt x="994440" y="379708"/>
                  <a:pt x="926853" y="379708"/>
                </a:cubicBezTo>
                <a:cubicBezTo>
                  <a:pt x="911834" y="379708"/>
                  <a:pt x="895473" y="380111"/>
                  <a:pt x="877772" y="380915"/>
                </a:cubicBezTo>
                <a:cubicBezTo>
                  <a:pt x="860071" y="381720"/>
                  <a:pt x="830301" y="386145"/>
                  <a:pt x="788461" y="394191"/>
                </a:cubicBezTo>
                <a:close/>
                <a:moveTo>
                  <a:pt x="0" y="0"/>
                </a:moveTo>
                <a:lnTo>
                  <a:pt x="530759" y="0"/>
                </a:lnTo>
                <a:lnTo>
                  <a:pt x="488345" y="595342"/>
                </a:lnTo>
                <a:lnTo>
                  <a:pt x="605012" y="653273"/>
                </a:lnTo>
                <a:cubicBezTo>
                  <a:pt x="662944" y="634499"/>
                  <a:pt x="716852" y="625112"/>
                  <a:pt x="766737" y="625112"/>
                </a:cubicBezTo>
                <a:cubicBezTo>
                  <a:pt x="832178" y="625112"/>
                  <a:pt x="880991" y="637717"/>
                  <a:pt x="913175" y="662928"/>
                </a:cubicBezTo>
                <a:cubicBezTo>
                  <a:pt x="945359" y="688139"/>
                  <a:pt x="961451" y="723274"/>
                  <a:pt x="961451" y="768331"/>
                </a:cubicBezTo>
                <a:cubicBezTo>
                  <a:pt x="961451" y="817144"/>
                  <a:pt x="945627" y="854021"/>
                  <a:pt x="913979" y="878964"/>
                </a:cubicBezTo>
                <a:cubicBezTo>
                  <a:pt x="882332" y="903907"/>
                  <a:pt x="837006" y="916378"/>
                  <a:pt x="778002" y="916378"/>
                </a:cubicBezTo>
                <a:cubicBezTo>
                  <a:pt x="735626" y="916378"/>
                  <a:pt x="685070" y="909405"/>
                  <a:pt x="626334" y="895458"/>
                </a:cubicBezTo>
                <a:cubicBezTo>
                  <a:pt x="567598" y="881512"/>
                  <a:pt x="514897" y="863811"/>
                  <a:pt x="468230" y="842355"/>
                </a:cubicBezTo>
                <a:lnTo>
                  <a:pt x="468230" y="1103046"/>
                </a:lnTo>
                <a:cubicBezTo>
                  <a:pt x="489954" y="1113640"/>
                  <a:pt x="513254" y="1122909"/>
                  <a:pt x="538130" y="1130855"/>
                </a:cubicBezTo>
                <a:lnTo>
                  <a:pt x="601144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" name="Group 58"/>
          <p:cNvGrpSpPr/>
          <p:nvPr/>
        </p:nvGrpSpPr>
        <p:grpSpPr>
          <a:xfrm>
            <a:off x="2214546" y="4857760"/>
            <a:ext cx="1800493" cy="941965"/>
            <a:chOff x="1830470" y="2005243"/>
            <a:chExt cx="2400658" cy="1255955"/>
          </a:xfrm>
        </p:grpSpPr>
        <p:sp>
          <p:nvSpPr>
            <p:cNvPr id="60" name="TextBox 59"/>
            <p:cNvSpPr txBox="1"/>
            <p:nvPr/>
          </p:nvSpPr>
          <p:spPr>
            <a:xfrm>
              <a:off x="1830470" y="2005243"/>
              <a:ext cx="240065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cap="all" dirty="0">
                  <a:solidFill>
                    <a:schemeClr val="tx1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校園性教育風景</a:t>
              </a:r>
              <a:endParaRPr 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925721" y="2481497"/>
              <a:ext cx="2286017" cy="779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16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到底要教多少</a:t>
              </a:r>
              <a:r>
                <a:rPr lang="en-US" altLang="zh-TW" sz="16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??</a:t>
              </a:r>
            </a:p>
            <a:p>
              <a:pPr algn="just"/>
              <a:r>
                <a:rPr lang="zh-TW" altLang="en-US" sz="16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外界壓力知多少</a:t>
              </a:r>
              <a:r>
                <a:rPr lang="en-US" altLang="zh-TW" sz="16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?</a:t>
              </a:r>
              <a:endParaRPr 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" name="Group 94"/>
          <p:cNvGrpSpPr/>
          <p:nvPr/>
        </p:nvGrpSpPr>
        <p:grpSpPr>
          <a:xfrm>
            <a:off x="1714480" y="3429000"/>
            <a:ext cx="4743710" cy="1188188"/>
            <a:chOff x="2116222" y="1909989"/>
            <a:chExt cx="2104097" cy="962726"/>
          </a:xfrm>
        </p:grpSpPr>
        <p:sp>
          <p:nvSpPr>
            <p:cNvPr id="96" name="TextBox 95"/>
            <p:cNvSpPr txBox="1"/>
            <p:nvPr/>
          </p:nvSpPr>
          <p:spPr>
            <a:xfrm>
              <a:off x="2116222" y="1909989"/>
              <a:ext cx="798618" cy="299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cap="all" dirty="0">
                  <a:solidFill>
                    <a:schemeClr val="tx1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性教育的一二三</a:t>
              </a:r>
              <a:endParaRPr 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147909" y="2199402"/>
              <a:ext cx="2072410" cy="673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Font typeface="Wingdings" pitchFamily="2" charset="2"/>
                <a:buChar char="u"/>
              </a:pPr>
              <a:r>
                <a:rPr lang="zh-TW" altLang="en-US" sz="16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先從教學者的起點出發</a:t>
              </a:r>
              <a:endParaRPr lang="en-US" altLang="zh-TW" sz="1600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just">
                <a:buFont typeface="Wingdings" pitchFamily="2" charset="2"/>
                <a:buChar char="u"/>
              </a:pPr>
              <a:r>
                <a:rPr lang="zh-TW" altLang="en-US" sz="16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教育部的法源</a:t>
              </a:r>
              <a:endParaRPr lang="en-US" altLang="zh-TW" sz="1600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just">
                <a:buFont typeface="Wingdings" pitchFamily="2" charset="2"/>
                <a:buChar char="u"/>
              </a:pPr>
              <a:r>
                <a:rPr lang="zh-TW" altLang="en-US" sz="16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課本裡教什麼</a:t>
              </a:r>
              <a:endParaRPr lang="en-US" sz="1600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3857620" y="1428736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我們可以怎麼教</a:t>
            </a:r>
            <a:endParaRPr lang="en-US" sz="3600" b="1" cap="all" dirty="0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715008" y="3571876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老師到底怎麼做</a:t>
            </a:r>
            <a:r>
              <a:rPr lang="en-US" altLang="zh-TW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??</a:t>
            </a:r>
            <a:endParaRPr lang="en-US" b="1" cap="all" dirty="0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143636" y="492919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從事件中學習</a:t>
            </a:r>
            <a:endParaRPr lang="en-US" b="1" cap="all" dirty="0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TextBox 93"/>
          <p:cNvSpPr txBox="1"/>
          <p:nvPr/>
        </p:nvSpPr>
        <p:spPr>
          <a:xfrm>
            <a:off x="6143636" y="5286388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常見的校園案例討論</a:t>
            </a:r>
            <a:endParaRPr lang="en-US" altLang="zh-TW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什麼學生都有的時代</a:t>
            </a:r>
            <a:endParaRPr lang="en-US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TextBox 93"/>
          <p:cNvSpPr txBox="1"/>
          <p:nvPr/>
        </p:nvSpPr>
        <p:spPr>
          <a:xfrm>
            <a:off x="4000496" y="2071678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戲法人人都會，</a:t>
            </a:r>
            <a:endParaRPr lang="en-US" altLang="zh-TW" sz="2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2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但是心態決定一切</a:t>
            </a:r>
            <a:endParaRPr lang="en-US" sz="2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" name="TextBox 93"/>
          <p:cNvSpPr txBox="1"/>
          <p:nvPr/>
        </p:nvSpPr>
        <p:spPr>
          <a:xfrm>
            <a:off x="5786446" y="3929066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面對危機教機智</a:t>
            </a:r>
            <a:endParaRPr lang="en-US" altLang="zh-TW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性教育與網路的愛與愁</a:t>
            </a:r>
            <a:endParaRPr lang="en-US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7438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3781654" cy="179222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教學時機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不侷限健康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宣導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法定時數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時事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社會新聞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偶發事件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3608" y="3501008"/>
            <a:ext cx="8229600" cy="2548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未來孩子可能</a:t>
            </a:r>
            <a:r>
              <a:rPr lang="zh-TW" altLang="en-US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面臨的問題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作為課程主軸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對話討論和情境應變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來了解孩子的思考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教學也無法面面俱到，但要</a:t>
            </a:r>
            <a:r>
              <a:rPr lang="zh-TW" altLang="en-US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讓孩子有感受</a:t>
            </a:r>
            <a:endParaRPr lang="en-US" altLang="zh-TW" b="1" u="sng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5148064" y="973637"/>
            <a:ext cx="3781654" cy="179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000" b="1" kern="1200" cap="small" normalizeH="0" baseline="0">
                <a:solidFill>
                  <a:schemeClr val="accent1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教學者</a:t>
            </a:r>
            <a: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教師、校護</a:t>
            </a:r>
            <a: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校外人士入校審核</a:t>
            </a:r>
            <a: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校外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</a:t>
            </a:r>
            <a:endParaRPr lang="en-US" altLang="zh-TW" sz="3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勵馨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體驗中心</a:t>
            </a:r>
            <a: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周雅淳</a:t>
            </a: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r>
              <a:rPr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012761"/>
      </p:ext>
    </p:extLst>
  </p:cSld>
  <p:clrMapOvr>
    <a:masterClrMapping/>
  </p:clrMapOvr>
  <p:transition spd="med">
    <p:blind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7584" y="1988840"/>
            <a:ext cx="7772400" cy="1470025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今天來聊天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19672" y="3429000"/>
            <a:ext cx="6400800" cy="17526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就是聊聊你自己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386" t="15074" r="1508" b="72426"/>
          <a:stretch/>
        </p:blipFill>
        <p:spPr bwMode="auto">
          <a:xfrm>
            <a:off x="0" y="8740"/>
            <a:ext cx="9699365" cy="111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6" t="31393" r="4981" b="31374"/>
          <a:stretch/>
        </p:blipFill>
        <p:spPr bwMode="auto">
          <a:xfrm>
            <a:off x="-20180" y="4725144"/>
            <a:ext cx="9460879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37891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28926" y="285728"/>
            <a:ext cx="5770984" cy="617612"/>
          </a:xfrm>
        </p:spPr>
        <p:txBody>
          <a:bodyPr/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分享重點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4" name="Freeform 43"/>
          <p:cNvSpPr/>
          <p:nvPr/>
        </p:nvSpPr>
        <p:spPr>
          <a:xfrm>
            <a:off x="1142976" y="1357298"/>
            <a:ext cx="1571636" cy="1785950"/>
          </a:xfrm>
          <a:custGeom>
            <a:avLst/>
            <a:gdLst/>
            <a:ahLst/>
            <a:cxnLst/>
            <a:rect l="l" t="t" r="r" b="b"/>
            <a:pathLst>
              <a:path w="832714" h="1146628">
                <a:moveTo>
                  <a:pt x="0" y="0"/>
                </a:moveTo>
                <a:lnTo>
                  <a:pt x="832414" y="0"/>
                </a:lnTo>
                <a:lnTo>
                  <a:pt x="460184" y="303271"/>
                </a:lnTo>
                <a:lnTo>
                  <a:pt x="625127" y="506031"/>
                </a:lnTo>
                <a:lnTo>
                  <a:pt x="758691" y="395800"/>
                </a:lnTo>
                <a:cubicBezTo>
                  <a:pt x="788193" y="369517"/>
                  <a:pt x="812868" y="344306"/>
                  <a:pt x="832714" y="320168"/>
                </a:cubicBezTo>
                <a:cubicBezTo>
                  <a:pt x="829496" y="382927"/>
                  <a:pt x="827887" y="452123"/>
                  <a:pt x="827887" y="527755"/>
                </a:cubicBezTo>
                <a:lnTo>
                  <a:pt x="827887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Freeform 44"/>
          <p:cNvSpPr/>
          <p:nvPr/>
        </p:nvSpPr>
        <p:spPr>
          <a:xfrm>
            <a:off x="1500166" y="3714752"/>
            <a:ext cx="859971" cy="859971"/>
          </a:xfrm>
          <a:custGeom>
            <a:avLst/>
            <a:gdLst>
              <a:gd name="connsiteX0" fmla="*/ 1146628 w 1146628"/>
              <a:gd name="connsiteY0" fmla="*/ 595793 h 1146628"/>
              <a:gd name="connsiteX1" fmla="*/ 1146628 w 1146628"/>
              <a:gd name="connsiteY1" fmla="*/ 888217 h 1146628"/>
              <a:gd name="connsiteX2" fmla="*/ 850416 w 1146628"/>
              <a:gd name="connsiteY2" fmla="*/ 888217 h 1146628"/>
              <a:gd name="connsiteX3" fmla="*/ 850416 w 1146628"/>
              <a:gd name="connsiteY3" fmla="*/ 880171 h 1146628"/>
              <a:gd name="connsiteX4" fmla="*/ 1105877 w 1146628"/>
              <a:gd name="connsiteY4" fmla="*/ 642009 h 1146628"/>
              <a:gd name="connsiteX5" fmla="*/ 0 w 1146628"/>
              <a:gd name="connsiteY5" fmla="*/ 0 h 1146628"/>
              <a:gd name="connsiteX6" fmla="*/ 643055 w 1146628"/>
              <a:gd name="connsiteY6" fmla="*/ 0 h 1146628"/>
              <a:gd name="connsiteX7" fmla="*/ 581679 w 1146628"/>
              <a:gd name="connsiteY7" fmla="*/ 29304 h 1146628"/>
              <a:gd name="connsiteX8" fmla="*/ 428804 w 1146628"/>
              <a:gd name="connsiteY8" fmla="*/ 145569 h 1146628"/>
              <a:gd name="connsiteX9" fmla="*/ 603403 w 1146628"/>
              <a:gd name="connsiteY9" fmla="*/ 349938 h 1146628"/>
              <a:gd name="connsiteX10" fmla="*/ 731737 w 1146628"/>
              <a:gd name="connsiteY10" fmla="*/ 256202 h 1146628"/>
              <a:gd name="connsiteX11" fmla="*/ 843979 w 1146628"/>
              <a:gd name="connsiteY11" fmla="*/ 224420 h 1146628"/>
              <a:gd name="connsiteX12" fmla="*/ 927658 w 1146628"/>
              <a:gd name="connsiteY12" fmla="*/ 250972 h 1146628"/>
              <a:gd name="connsiteX13" fmla="*/ 957428 w 1146628"/>
              <a:gd name="connsiteY13" fmla="*/ 323386 h 1146628"/>
              <a:gd name="connsiteX14" fmla="*/ 942543 w 1146628"/>
              <a:gd name="connsiteY14" fmla="*/ 394191 h 1146628"/>
              <a:gd name="connsiteX15" fmla="*/ 889841 w 1146628"/>
              <a:gd name="connsiteY15" fmla="*/ 475054 h 1146628"/>
              <a:gd name="connsiteX16" fmla="*/ 728921 w 1146628"/>
              <a:gd name="connsiteY16" fmla="*/ 650859 h 1146628"/>
              <a:gd name="connsiteX17" fmla="*/ 441678 w 1146628"/>
              <a:gd name="connsiteY17" fmla="*/ 941321 h 1146628"/>
              <a:gd name="connsiteX18" fmla="*/ 441678 w 1146628"/>
              <a:gd name="connsiteY18" fmla="*/ 1146628 h 1146628"/>
              <a:gd name="connsiteX19" fmla="*/ 0 w 1146628"/>
              <a:gd name="connsiteY19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46628" h="1146628">
                <a:moveTo>
                  <a:pt x="1146628" y="595793"/>
                </a:moveTo>
                <a:lnTo>
                  <a:pt x="1146628" y="888217"/>
                </a:lnTo>
                <a:lnTo>
                  <a:pt x="850416" y="888217"/>
                </a:lnTo>
                <a:lnTo>
                  <a:pt x="850416" y="880171"/>
                </a:lnTo>
                <a:cubicBezTo>
                  <a:pt x="980761" y="763235"/>
                  <a:pt x="1065915" y="683848"/>
                  <a:pt x="1105877" y="642009"/>
                </a:cubicBezTo>
                <a:close/>
                <a:moveTo>
                  <a:pt x="0" y="0"/>
                </a:moveTo>
                <a:lnTo>
                  <a:pt x="643055" y="0"/>
                </a:lnTo>
                <a:lnTo>
                  <a:pt x="581679" y="29304"/>
                </a:lnTo>
                <a:cubicBezTo>
                  <a:pt x="540376" y="52638"/>
                  <a:pt x="489418" y="91393"/>
                  <a:pt x="428804" y="145569"/>
                </a:cubicBezTo>
                <a:lnTo>
                  <a:pt x="603403" y="349938"/>
                </a:lnTo>
                <a:cubicBezTo>
                  <a:pt x="651143" y="308635"/>
                  <a:pt x="693921" y="277390"/>
                  <a:pt x="731737" y="256202"/>
                </a:cubicBezTo>
                <a:cubicBezTo>
                  <a:pt x="769553" y="235014"/>
                  <a:pt x="806967" y="224420"/>
                  <a:pt x="843979" y="224420"/>
                </a:cubicBezTo>
                <a:cubicBezTo>
                  <a:pt x="879918" y="224420"/>
                  <a:pt x="907811" y="233271"/>
                  <a:pt x="927658" y="250972"/>
                </a:cubicBezTo>
                <a:cubicBezTo>
                  <a:pt x="947504" y="268673"/>
                  <a:pt x="957428" y="292811"/>
                  <a:pt x="957428" y="323386"/>
                </a:cubicBezTo>
                <a:cubicBezTo>
                  <a:pt x="957428" y="348061"/>
                  <a:pt x="952466" y="371662"/>
                  <a:pt x="942543" y="394191"/>
                </a:cubicBezTo>
                <a:cubicBezTo>
                  <a:pt x="932619" y="416720"/>
                  <a:pt x="915052" y="443674"/>
                  <a:pt x="889841" y="475054"/>
                </a:cubicBezTo>
                <a:cubicBezTo>
                  <a:pt x="864630" y="506433"/>
                  <a:pt x="810990" y="565035"/>
                  <a:pt x="728921" y="650859"/>
                </a:cubicBezTo>
                <a:lnTo>
                  <a:pt x="441678" y="941321"/>
                </a:lnTo>
                <a:lnTo>
                  <a:pt x="441678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Freeform 45"/>
          <p:cNvSpPr/>
          <p:nvPr/>
        </p:nvSpPr>
        <p:spPr>
          <a:xfrm>
            <a:off x="1785918" y="5000636"/>
            <a:ext cx="859971" cy="859971"/>
          </a:xfrm>
          <a:custGeom>
            <a:avLst/>
            <a:gdLst>
              <a:gd name="connsiteX0" fmla="*/ 1146628 w 1146628"/>
              <a:gd name="connsiteY0" fmla="*/ 452368 h 1146628"/>
              <a:gd name="connsiteX1" fmla="*/ 1146628 w 1146628"/>
              <a:gd name="connsiteY1" fmla="*/ 577914 h 1146628"/>
              <a:gd name="connsiteX2" fmla="*/ 1124886 w 1146628"/>
              <a:gd name="connsiteY2" fmla="*/ 567080 h 1146628"/>
              <a:gd name="connsiteX3" fmla="*/ 996049 w 1146628"/>
              <a:gd name="connsiteY3" fmla="*/ 535801 h 1146628"/>
              <a:gd name="connsiteX4" fmla="*/ 996049 w 1146628"/>
              <a:gd name="connsiteY4" fmla="*/ 530974 h 1146628"/>
              <a:gd name="connsiteX5" fmla="*/ 1107486 w 1146628"/>
              <a:gd name="connsiteY5" fmla="*/ 484810 h 1146628"/>
              <a:gd name="connsiteX6" fmla="*/ 0 w 1146628"/>
              <a:gd name="connsiteY6" fmla="*/ 0 h 1146628"/>
              <a:gd name="connsiteX7" fmla="*/ 601092 w 1146628"/>
              <a:gd name="connsiteY7" fmla="*/ 0 h 1146628"/>
              <a:gd name="connsiteX8" fmla="*/ 544969 w 1146628"/>
              <a:gd name="connsiteY8" fmla="*/ 21258 h 1146628"/>
              <a:gd name="connsiteX9" fmla="*/ 450529 w 1146628"/>
              <a:gd name="connsiteY9" fmla="*/ 76373 h 1146628"/>
              <a:gd name="connsiteX10" fmla="*/ 582483 w 1146628"/>
              <a:gd name="connsiteY10" fmla="*/ 288788 h 1146628"/>
              <a:gd name="connsiteX11" fmla="*/ 815818 w 1146628"/>
              <a:gd name="connsiteY11" fmla="*/ 213156 h 1146628"/>
              <a:gd name="connsiteX12" fmla="*/ 911968 w 1146628"/>
              <a:gd name="connsiteY12" fmla="*/ 235685 h 1146628"/>
              <a:gd name="connsiteX13" fmla="*/ 947773 w 1146628"/>
              <a:gd name="connsiteY13" fmla="*/ 304880 h 1146628"/>
              <a:gd name="connsiteX14" fmla="*/ 705587 w 1146628"/>
              <a:gd name="connsiteY14" fmla="*/ 428789 h 1146628"/>
              <a:gd name="connsiteX15" fmla="*/ 631564 w 1146628"/>
              <a:gd name="connsiteY15" fmla="*/ 428789 h 1146628"/>
              <a:gd name="connsiteX16" fmla="*/ 631564 w 1146628"/>
              <a:gd name="connsiteY16" fmla="*/ 667756 h 1146628"/>
              <a:gd name="connsiteX17" fmla="*/ 703978 w 1146628"/>
              <a:gd name="connsiteY17" fmla="*/ 667756 h 1146628"/>
              <a:gd name="connsiteX18" fmla="*/ 848807 w 1146628"/>
              <a:gd name="connsiteY18" fmla="*/ 681032 h 1146628"/>
              <a:gd name="connsiteX19" fmla="*/ 929267 w 1146628"/>
              <a:gd name="connsiteY19" fmla="*/ 720457 h 1146628"/>
              <a:gd name="connsiteX20" fmla="*/ 954209 w 1146628"/>
              <a:gd name="connsiteY20" fmla="*/ 794883 h 1146628"/>
              <a:gd name="connsiteX21" fmla="*/ 906336 w 1146628"/>
              <a:gd name="connsiteY21" fmla="*/ 887010 h 1146628"/>
              <a:gd name="connsiteX22" fmla="*/ 753864 w 1146628"/>
              <a:gd name="connsiteY22" fmla="*/ 916378 h 1146628"/>
              <a:gd name="connsiteX23" fmla="*/ 606219 w 1146628"/>
              <a:gd name="connsiteY23" fmla="*/ 897470 h 1146628"/>
              <a:gd name="connsiteX24" fmla="*/ 448919 w 1146628"/>
              <a:gd name="connsiteY24" fmla="*/ 839136 h 1146628"/>
              <a:gd name="connsiteX25" fmla="*/ 448919 w 1146628"/>
              <a:gd name="connsiteY25" fmla="*/ 1103046 h 1146628"/>
              <a:gd name="connsiteX26" fmla="*/ 539739 w 1146628"/>
              <a:gd name="connsiteY26" fmla="*/ 1133621 h 1146628"/>
              <a:gd name="connsiteX27" fmla="*/ 596443 w 1146628"/>
              <a:gd name="connsiteY27" fmla="*/ 1146628 h 1146628"/>
              <a:gd name="connsiteX28" fmla="*/ 0 w 1146628"/>
              <a:gd name="connsiteY28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46628" h="1146628">
                <a:moveTo>
                  <a:pt x="1146628" y="452368"/>
                </a:moveTo>
                <a:lnTo>
                  <a:pt x="1146628" y="577914"/>
                </a:lnTo>
                <a:lnTo>
                  <a:pt x="1124886" y="567080"/>
                </a:lnTo>
                <a:cubicBezTo>
                  <a:pt x="1088075" y="552396"/>
                  <a:pt x="1045129" y="541970"/>
                  <a:pt x="996049" y="535801"/>
                </a:cubicBezTo>
                <a:lnTo>
                  <a:pt x="996049" y="530974"/>
                </a:lnTo>
                <a:cubicBezTo>
                  <a:pt x="1038156" y="519173"/>
                  <a:pt x="1075302" y="503785"/>
                  <a:pt x="1107486" y="484810"/>
                </a:cubicBezTo>
                <a:close/>
                <a:moveTo>
                  <a:pt x="0" y="0"/>
                </a:moveTo>
                <a:lnTo>
                  <a:pt x="601092" y="0"/>
                </a:lnTo>
                <a:lnTo>
                  <a:pt x="544969" y="21258"/>
                </a:lnTo>
                <a:cubicBezTo>
                  <a:pt x="513120" y="36546"/>
                  <a:pt x="481640" y="54917"/>
                  <a:pt x="450529" y="76373"/>
                </a:cubicBezTo>
                <a:lnTo>
                  <a:pt x="582483" y="288788"/>
                </a:lnTo>
                <a:cubicBezTo>
                  <a:pt x="662944" y="238367"/>
                  <a:pt x="740722" y="213156"/>
                  <a:pt x="815818" y="213156"/>
                </a:cubicBezTo>
                <a:cubicBezTo>
                  <a:pt x="856048" y="213156"/>
                  <a:pt x="888098" y="220666"/>
                  <a:pt x="911968" y="235685"/>
                </a:cubicBezTo>
                <a:cubicBezTo>
                  <a:pt x="935838" y="250704"/>
                  <a:pt x="947773" y="273769"/>
                  <a:pt x="947773" y="304880"/>
                </a:cubicBezTo>
                <a:cubicBezTo>
                  <a:pt x="947773" y="387486"/>
                  <a:pt x="867044" y="428789"/>
                  <a:pt x="705587" y="428789"/>
                </a:cubicBezTo>
                <a:lnTo>
                  <a:pt x="631564" y="428789"/>
                </a:lnTo>
                <a:lnTo>
                  <a:pt x="631564" y="667756"/>
                </a:lnTo>
                <a:lnTo>
                  <a:pt x="703978" y="667756"/>
                </a:lnTo>
                <a:cubicBezTo>
                  <a:pt x="763519" y="667756"/>
                  <a:pt x="811795" y="672181"/>
                  <a:pt x="848807" y="681032"/>
                </a:cubicBezTo>
                <a:cubicBezTo>
                  <a:pt x="885818" y="689883"/>
                  <a:pt x="912638" y="703024"/>
                  <a:pt x="929267" y="720457"/>
                </a:cubicBezTo>
                <a:cubicBezTo>
                  <a:pt x="945895" y="737890"/>
                  <a:pt x="954209" y="762699"/>
                  <a:pt x="954209" y="794883"/>
                </a:cubicBezTo>
                <a:cubicBezTo>
                  <a:pt x="954209" y="836722"/>
                  <a:pt x="938252" y="867431"/>
                  <a:pt x="906336" y="887010"/>
                </a:cubicBezTo>
                <a:cubicBezTo>
                  <a:pt x="874420" y="906589"/>
                  <a:pt x="823596" y="916378"/>
                  <a:pt x="753864" y="916378"/>
                </a:cubicBezTo>
                <a:cubicBezTo>
                  <a:pt x="708806" y="916378"/>
                  <a:pt x="659591" y="910075"/>
                  <a:pt x="606219" y="897470"/>
                </a:cubicBezTo>
                <a:cubicBezTo>
                  <a:pt x="552847" y="884864"/>
                  <a:pt x="500414" y="865420"/>
                  <a:pt x="448919" y="839136"/>
                </a:cubicBezTo>
                <a:lnTo>
                  <a:pt x="448919" y="1103046"/>
                </a:lnTo>
                <a:cubicBezTo>
                  <a:pt x="480299" y="1115115"/>
                  <a:pt x="510572" y="1125306"/>
                  <a:pt x="539739" y="1133621"/>
                </a:cubicBezTo>
                <a:lnTo>
                  <a:pt x="596443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Freeform 46"/>
          <p:cNvSpPr/>
          <p:nvPr/>
        </p:nvSpPr>
        <p:spPr>
          <a:xfrm>
            <a:off x="4857752" y="3643314"/>
            <a:ext cx="672812" cy="859971"/>
          </a:xfrm>
          <a:custGeom>
            <a:avLst/>
            <a:gdLst/>
            <a:ahLst/>
            <a:cxnLst/>
            <a:rect l="l" t="t" r="r" b="b"/>
            <a:pathLst>
              <a:path w="897083" h="1146628">
                <a:moveTo>
                  <a:pt x="888232" y="375685"/>
                </a:moveTo>
                <a:lnTo>
                  <a:pt x="897083" y="375685"/>
                </a:lnTo>
                <a:cubicBezTo>
                  <a:pt x="896010" y="377831"/>
                  <a:pt x="894535" y="400762"/>
                  <a:pt x="892657" y="444479"/>
                </a:cubicBezTo>
                <a:cubicBezTo>
                  <a:pt x="890780" y="488196"/>
                  <a:pt x="889841" y="522928"/>
                  <a:pt x="889841" y="548675"/>
                </a:cubicBezTo>
                <a:lnTo>
                  <a:pt x="889841" y="685457"/>
                </a:lnTo>
                <a:lnTo>
                  <a:pt x="695932" y="685457"/>
                </a:lnTo>
                <a:lnTo>
                  <a:pt x="826278" y="491548"/>
                </a:lnTo>
                <a:cubicBezTo>
                  <a:pt x="849343" y="455609"/>
                  <a:pt x="869994" y="416988"/>
                  <a:pt x="888232" y="375685"/>
                </a:cubicBezTo>
                <a:close/>
                <a:moveTo>
                  <a:pt x="0" y="0"/>
                </a:moveTo>
                <a:lnTo>
                  <a:pt x="892304" y="0"/>
                </a:lnTo>
                <a:lnTo>
                  <a:pt x="420758" y="689480"/>
                </a:lnTo>
                <a:lnTo>
                  <a:pt x="420758" y="922815"/>
                </a:lnTo>
                <a:lnTo>
                  <a:pt x="889841" y="922815"/>
                </a:lnTo>
                <a:lnTo>
                  <a:pt x="889841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Freeform 47"/>
          <p:cNvSpPr/>
          <p:nvPr/>
        </p:nvSpPr>
        <p:spPr>
          <a:xfrm>
            <a:off x="5143504" y="5000636"/>
            <a:ext cx="859971" cy="859971"/>
          </a:xfrm>
          <a:custGeom>
            <a:avLst/>
            <a:gdLst>
              <a:gd name="connsiteX0" fmla="*/ 802944 w 1146628"/>
              <a:gd name="connsiteY0" fmla="*/ 238903 h 1146628"/>
              <a:gd name="connsiteX1" fmla="*/ 1146628 w 1146628"/>
              <a:gd name="connsiteY1" fmla="*/ 238903 h 1146628"/>
              <a:gd name="connsiteX2" fmla="*/ 1146628 w 1146628"/>
              <a:gd name="connsiteY2" fmla="*/ 455520 h 1146628"/>
              <a:gd name="connsiteX3" fmla="*/ 1109900 w 1146628"/>
              <a:gd name="connsiteY3" fmla="*/ 426778 h 1146628"/>
              <a:gd name="connsiteX4" fmla="*/ 926853 w 1146628"/>
              <a:gd name="connsiteY4" fmla="*/ 379708 h 1146628"/>
              <a:gd name="connsiteX5" fmla="*/ 877772 w 1146628"/>
              <a:gd name="connsiteY5" fmla="*/ 380915 h 1146628"/>
              <a:gd name="connsiteX6" fmla="*/ 788461 w 1146628"/>
              <a:gd name="connsiteY6" fmla="*/ 394191 h 1146628"/>
              <a:gd name="connsiteX7" fmla="*/ 0 w 1146628"/>
              <a:gd name="connsiteY7" fmla="*/ 0 h 1146628"/>
              <a:gd name="connsiteX8" fmla="*/ 530759 w 1146628"/>
              <a:gd name="connsiteY8" fmla="*/ 0 h 1146628"/>
              <a:gd name="connsiteX9" fmla="*/ 488345 w 1146628"/>
              <a:gd name="connsiteY9" fmla="*/ 595342 h 1146628"/>
              <a:gd name="connsiteX10" fmla="*/ 605012 w 1146628"/>
              <a:gd name="connsiteY10" fmla="*/ 653273 h 1146628"/>
              <a:gd name="connsiteX11" fmla="*/ 766737 w 1146628"/>
              <a:gd name="connsiteY11" fmla="*/ 625112 h 1146628"/>
              <a:gd name="connsiteX12" fmla="*/ 913175 w 1146628"/>
              <a:gd name="connsiteY12" fmla="*/ 662928 h 1146628"/>
              <a:gd name="connsiteX13" fmla="*/ 961451 w 1146628"/>
              <a:gd name="connsiteY13" fmla="*/ 768331 h 1146628"/>
              <a:gd name="connsiteX14" fmla="*/ 913979 w 1146628"/>
              <a:gd name="connsiteY14" fmla="*/ 878964 h 1146628"/>
              <a:gd name="connsiteX15" fmla="*/ 778002 w 1146628"/>
              <a:gd name="connsiteY15" fmla="*/ 916378 h 1146628"/>
              <a:gd name="connsiteX16" fmla="*/ 626334 w 1146628"/>
              <a:gd name="connsiteY16" fmla="*/ 895458 h 1146628"/>
              <a:gd name="connsiteX17" fmla="*/ 468230 w 1146628"/>
              <a:gd name="connsiteY17" fmla="*/ 842355 h 1146628"/>
              <a:gd name="connsiteX18" fmla="*/ 468230 w 1146628"/>
              <a:gd name="connsiteY18" fmla="*/ 1103046 h 1146628"/>
              <a:gd name="connsiteX19" fmla="*/ 538130 w 1146628"/>
              <a:gd name="connsiteY19" fmla="*/ 1130855 h 1146628"/>
              <a:gd name="connsiteX20" fmla="*/ 601144 w 1146628"/>
              <a:gd name="connsiteY20" fmla="*/ 1146628 h 1146628"/>
              <a:gd name="connsiteX21" fmla="*/ 0 w 1146628"/>
              <a:gd name="connsiteY21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46628" h="1146628">
                <a:moveTo>
                  <a:pt x="802944" y="238903"/>
                </a:moveTo>
                <a:lnTo>
                  <a:pt x="1146628" y="238903"/>
                </a:lnTo>
                <a:lnTo>
                  <a:pt x="1146628" y="455520"/>
                </a:lnTo>
                <a:lnTo>
                  <a:pt x="1109900" y="426778"/>
                </a:lnTo>
                <a:cubicBezTo>
                  <a:pt x="1055455" y="395398"/>
                  <a:pt x="994440" y="379708"/>
                  <a:pt x="926853" y="379708"/>
                </a:cubicBezTo>
                <a:cubicBezTo>
                  <a:pt x="911834" y="379708"/>
                  <a:pt x="895473" y="380111"/>
                  <a:pt x="877772" y="380915"/>
                </a:cubicBezTo>
                <a:cubicBezTo>
                  <a:pt x="860071" y="381720"/>
                  <a:pt x="830301" y="386145"/>
                  <a:pt x="788461" y="394191"/>
                </a:cubicBezTo>
                <a:close/>
                <a:moveTo>
                  <a:pt x="0" y="0"/>
                </a:moveTo>
                <a:lnTo>
                  <a:pt x="530759" y="0"/>
                </a:lnTo>
                <a:lnTo>
                  <a:pt x="488345" y="595342"/>
                </a:lnTo>
                <a:lnTo>
                  <a:pt x="605012" y="653273"/>
                </a:lnTo>
                <a:cubicBezTo>
                  <a:pt x="662944" y="634499"/>
                  <a:pt x="716852" y="625112"/>
                  <a:pt x="766737" y="625112"/>
                </a:cubicBezTo>
                <a:cubicBezTo>
                  <a:pt x="832178" y="625112"/>
                  <a:pt x="880991" y="637717"/>
                  <a:pt x="913175" y="662928"/>
                </a:cubicBezTo>
                <a:cubicBezTo>
                  <a:pt x="945359" y="688139"/>
                  <a:pt x="961451" y="723274"/>
                  <a:pt x="961451" y="768331"/>
                </a:cubicBezTo>
                <a:cubicBezTo>
                  <a:pt x="961451" y="817144"/>
                  <a:pt x="945627" y="854021"/>
                  <a:pt x="913979" y="878964"/>
                </a:cubicBezTo>
                <a:cubicBezTo>
                  <a:pt x="882332" y="903907"/>
                  <a:pt x="837006" y="916378"/>
                  <a:pt x="778002" y="916378"/>
                </a:cubicBezTo>
                <a:cubicBezTo>
                  <a:pt x="735626" y="916378"/>
                  <a:pt x="685070" y="909405"/>
                  <a:pt x="626334" y="895458"/>
                </a:cubicBezTo>
                <a:cubicBezTo>
                  <a:pt x="567598" y="881512"/>
                  <a:pt x="514897" y="863811"/>
                  <a:pt x="468230" y="842355"/>
                </a:cubicBezTo>
                <a:lnTo>
                  <a:pt x="468230" y="1103046"/>
                </a:lnTo>
                <a:cubicBezTo>
                  <a:pt x="489954" y="1113640"/>
                  <a:pt x="513254" y="1122909"/>
                  <a:pt x="538130" y="1130855"/>
                </a:cubicBezTo>
                <a:lnTo>
                  <a:pt x="601144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9" name="Group 58"/>
          <p:cNvGrpSpPr/>
          <p:nvPr/>
        </p:nvGrpSpPr>
        <p:grpSpPr>
          <a:xfrm>
            <a:off x="2571736" y="3714752"/>
            <a:ext cx="1800493" cy="941965"/>
            <a:chOff x="1830470" y="2005243"/>
            <a:chExt cx="2400658" cy="1255955"/>
          </a:xfrm>
        </p:grpSpPr>
        <p:sp>
          <p:nvSpPr>
            <p:cNvPr id="60" name="TextBox 59"/>
            <p:cNvSpPr txBox="1"/>
            <p:nvPr/>
          </p:nvSpPr>
          <p:spPr>
            <a:xfrm>
              <a:off x="1830470" y="2005243"/>
              <a:ext cx="240065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cap="all" dirty="0">
                  <a:solidFill>
                    <a:schemeClr val="tx1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校園性教育風景</a:t>
              </a:r>
              <a:endParaRPr 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925721" y="2481497"/>
              <a:ext cx="2286017" cy="779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16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到底要教多少</a:t>
              </a:r>
              <a:r>
                <a:rPr lang="en-US" altLang="zh-TW" sz="16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??</a:t>
              </a:r>
            </a:p>
            <a:p>
              <a:pPr algn="just"/>
              <a:r>
                <a:rPr lang="zh-TW" altLang="en-US" sz="16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外界壓力知多少</a:t>
              </a:r>
              <a:r>
                <a:rPr lang="en-US" altLang="zh-TW" sz="16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?</a:t>
              </a:r>
              <a:endParaRPr 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928926" y="1357298"/>
            <a:ext cx="4672271" cy="1843273"/>
            <a:chOff x="2116222" y="1909989"/>
            <a:chExt cx="2072410" cy="1493507"/>
          </a:xfrm>
        </p:grpSpPr>
        <p:sp>
          <p:nvSpPr>
            <p:cNvPr id="96" name="TextBox 95"/>
            <p:cNvSpPr txBox="1"/>
            <p:nvPr/>
          </p:nvSpPr>
          <p:spPr>
            <a:xfrm>
              <a:off x="2116222" y="1909989"/>
              <a:ext cx="1515326" cy="523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b="1" cap="all" dirty="0">
                  <a:solidFill>
                    <a:schemeClr val="tx1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性教育的一二三</a:t>
              </a:r>
              <a:endParaRPr lang="en-US" sz="3600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116222" y="2430933"/>
              <a:ext cx="2072410" cy="972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Font typeface="Wingdings" pitchFamily="2" charset="2"/>
                <a:buChar char="u"/>
              </a:pPr>
              <a:r>
                <a:rPr lang="zh-TW" altLang="en-US" sz="24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先從教學者的起點出發</a:t>
              </a:r>
              <a:endParaRPr lang="en-US" altLang="zh-TW" sz="2400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just">
                <a:buFont typeface="Wingdings" pitchFamily="2" charset="2"/>
                <a:buChar char="u"/>
              </a:pPr>
              <a:r>
                <a:rPr lang="zh-TW" altLang="en-US" sz="24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教育部的法源</a:t>
              </a:r>
              <a:endParaRPr lang="en-US" altLang="zh-TW" sz="2400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just">
                <a:buFont typeface="Wingdings" pitchFamily="2" charset="2"/>
                <a:buChar char="u"/>
              </a:pPr>
              <a:r>
                <a:rPr lang="zh-TW" altLang="en-US" sz="24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課本裡教什麼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2714612" y="492919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我們可以怎麼教</a:t>
            </a:r>
            <a:endParaRPr lang="en-US" b="1" cap="all" dirty="0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715008" y="3571876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老師到底怎麼做</a:t>
            </a:r>
            <a:r>
              <a:rPr lang="en-US" altLang="zh-TW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??</a:t>
            </a:r>
            <a:endParaRPr lang="en-US" b="1" cap="all" dirty="0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143636" y="492919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從事件中學習</a:t>
            </a:r>
            <a:endParaRPr lang="en-US" b="1" cap="all" dirty="0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TextBox 93"/>
          <p:cNvSpPr txBox="1"/>
          <p:nvPr/>
        </p:nvSpPr>
        <p:spPr>
          <a:xfrm>
            <a:off x="6143636" y="5286388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常見的校園案例討論</a:t>
            </a:r>
            <a:endParaRPr lang="en-US" altLang="zh-TW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什麼學生都有的時代</a:t>
            </a:r>
            <a:endParaRPr lang="en-US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TextBox 93"/>
          <p:cNvSpPr txBox="1"/>
          <p:nvPr/>
        </p:nvSpPr>
        <p:spPr>
          <a:xfrm>
            <a:off x="2786050" y="5286388"/>
            <a:ext cx="1857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戲法人人都會，</a:t>
            </a:r>
            <a:endParaRPr lang="en-US" altLang="zh-TW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但是心態決定一切</a:t>
            </a:r>
            <a:endParaRPr lang="en-US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" name="TextBox 93"/>
          <p:cNvSpPr txBox="1"/>
          <p:nvPr/>
        </p:nvSpPr>
        <p:spPr>
          <a:xfrm>
            <a:off x="5786446" y="3929066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面對危機教機智</a:t>
            </a:r>
            <a:endParaRPr lang="en-US" altLang="zh-TW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性教育與網路的愛與愁</a:t>
            </a:r>
            <a:endParaRPr lang="en-US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7438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242886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大鯨魚瑪莉蓮  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繪本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4348" y="3929066"/>
            <a:ext cx="8229600" cy="254888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我的小雞雞 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繪本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薩琪想要小寶寶 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繪本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薩琪有沒有小雞雞 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繪本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00" t="20931" r="16750" b="59145"/>
          <a:stretch/>
        </p:blipFill>
        <p:spPr bwMode="auto">
          <a:xfrm>
            <a:off x="5072066" y="3786190"/>
            <a:ext cx="3312368" cy="221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961" t="50000" r="20008" b="32470"/>
          <a:stretch/>
        </p:blipFill>
        <p:spPr bwMode="auto">
          <a:xfrm>
            <a:off x="1142976" y="785794"/>
            <a:ext cx="2742574" cy="269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7219050"/>
      </p:ext>
    </p:extLst>
  </p:cSld>
  <p:clrMapOvr>
    <a:masterClrMapping/>
  </p:clrMapOvr>
  <p:transition spd="med">
    <p:blind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43174" y="785794"/>
            <a:ext cx="5770984" cy="617612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我愛我自己，我會保護他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32" t="9539" r="7609" b="14482"/>
          <a:stretch/>
        </p:blipFill>
        <p:spPr>
          <a:xfrm>
            <a:off x="1691680" y="1484784"/>
            <a:ext cx="5832648" cy="4432408"/>
          </a:xfrm>
        </p:spPr>
      </p:pic>
    </p:spTree>
    <p:extLst>
      <p:ext uri="{BB962C8B-B14F-4D97-AF65-F5344CB8AC3E}">
        <p14:creationId xmlns:p14="http://schemas.microsoft.com/office/powerpoint/2010/main" xmlns="" val="612356992"/>
      </p:ext>
    </p:extLst>
  </p:cSld>
  <p:clrMapOvr>
    <a:masterClrMapping/>
  </p:clrMapOvr>
  <p:transition spd="med">
    <p:blind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57222" y="857232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我的身體和別人一樣嗎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3108" y="1740095"/>
            <a:ext cx="5500726" cy="4125545"/>
          </a:xfrm>
        </p:spPr>
      </p:pic>
    </p:spTree>
    <p:extLst>
      <p:ext uri="{BB962C8B-B14F-4D97-AF65-F5344CB8AC3E}">
        <p14:creationId xmlns:p14="http://schemas.microsoft.com/office/powerpoint/2010/main" xmlns="" val="2000825015"/>
      </p:ext>
    </p:extLst>
  </p:cSld>
  <p:clrMapOvr>
    <a:masterClrMapping/>
  </p:clrMapOvr>
  <p:transition spd="med">
    <p:blind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928670"/>
            <a:ext cx="5770984" cy="617612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男生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1643050"/>
            <a:ext cx="6028724" cy="4525963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91" t="23433" r="52098" b="4839"/>
          <a:stretch/>
        </p:blipFill>
        <p:spPr>
          <a:xfrm>
            <a:off x="6000760" y="1500174"/>
            <a:ext cx="2771655" cy="340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9106387"/>
      </p:ext>
    </p:extLst>
  </p:cSld>
  <p:clrMapOvr>
    <a:masterClrMapping/>
  </p:clrMapOvr>
  <p:transition spd="med">
    <p:blind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14480" y="571480"/>
            <a:ext cx="5770984" cy="617612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女生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556792"/>
            <a:ext cx="6028724" cy="4525963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36" t="22042" r="11812" b="6066"/>
          <a:stretch/>
        </p:blipFill>
        <p:spPr>
          <a:xfrm>
            <a:off x="5786446" y="1428736"/>
            <a:ext cx="2876061" cy="341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8819098"/>
      </p:ext>
    </p:extLst>
  </p:cSld>
  <p:clrMapOvr>
    <a:masterClrMapping/>
  </p:clrMapOvr>
  <p:transition spd="med">
    <p:blind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357354" y="785794"/>
            <a:ext cx="9361040" cy="114300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哥哥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爸爸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姊姊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媽媽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844824"/>
            <a:ext cx="9344451" cy="3960440"/>
          </a:xfrm>
        </p:spPr>
      </p:pic>
    </p:spTree>
    <p:extLst>
      <p:ext uri="{BB962C8B-B14F-4D97-AF65-F5344CB8AC3E}">
        <p14:creationId xmlns:p14="http://schemas.microsoft.com/office/powerpoint/2010/main" xmlns="" val="212026877"/>
      </p:ext>
    </p:extLst>
  </p:cSld>
  <p:clrMapOvr>
    <a:masterClrMapping/>
  </p:clrMapOvr>
  <p:transition spd="med">
    <p:blind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我的身體不害羞，因為我愛他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53"/>
          <a:stretch/>
        </p:blipFill>
        <p:spPr>
          <a:xfrm>
            <a:off x="446905" y="1285860"/>
            <a:ext cx="8697095" cy="474569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75" t="15651" r="38052" b="28527"/>
          <a:stretch/>
        </p:blipFill>
        <p:spPr bwMode="auto">
          <a:xfrm>
            <a:off x="2357422" y="3643314"/>
            <a:ext cx="2530219" cy="18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54" t="26823" r="30758" b="11171"/>
          <a:stretch/>
        </p:blipFill>
        <p:spPr bwMode="auto">
          <a:xfrm>
            <a:off x="4857752" y="3143248"/>
            <a:ext cx="2357454" cy="2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6468798"/>
      </p:ext>
    </p:extLst>
  </p:cSld>
  <p:clrMapOvr>
    <a:masterClrMapping/>
  </p:clrMapOvr>
  <p:transition spd="med">
    <p:blind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0166" y="642918"/>
            <a:ext cx="6628240" cy="61761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我喜歡自己的身體，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而且別人也要學習尊重我，我也會這樣尊重別人</a:t>
            </a: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61" t="9023" r="14221" b="16726"/>
          <a:stretch/>
        </p:blipFill>
        <p:spPr>
          <a:xfrm>
            <a:off x="1547664" y="1340768"/>
            <a:ext cx="6336704" cy="4918379"/>
          </a:xfrm>
        </p:spPr>
      </p:pic>
    </p:spTree>
    <p:extLst>
      <p:ext uri="{BB962C8B-B14F-4D97-AF65-F5344CB8AC3E}">
        <p14:creationId xmlns:p14="http://schemas.microsoft.com/office/powerpoint/2010/main" xmlns="" val="3511822648"/>
      </p:ext>
    </p:extLst>
  </p:cSld>
  <p:clrMapOvr>
    <a:masterClrMapping/>
  </p:clrMapOvr>
  <p:transition spd="med">
    <p:blind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57422" y="571480"/>
            <a:ext cx="5770984" cy="617612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心裡和嘴巴都要大聲唸，答應自己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57224" y="1142984"/>
            <a:ext cx="7643866" cy="2332856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性器官並不羞恥或骯髒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身體的每個部位都是我獨一無二的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778" name="AutoShape 2" descr="這就是我的身體繪本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5780" name="AutoShape 4" descr="這就是我的身體繪本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2"/>
          <a:srcRect l="10547" t="29167" r="34961" b="11458"/>
          <a:stretch>
            <a:fillRect/>
          </a:stretch>
        </p:blipFill>
        <p:spPr bwMode="auto">
          <a:xfrm>
            <a:off x="2143108" y="2428868"/>
            <a:ext cx="524505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文字方塊 7"/>
          <p:cNvSpPr txBox="1"/>
          <p:nvPr/>
        </p:nvSpPr>
        <p:spPr>
          <a:xfrm>
            <a:off x="4572000" y="5786454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影片來源：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  <a:hlinkClick r:id="rId3"/>
              </a:rPr>
              <a:t>這就是我的身體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資料來源：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  <a:hlinkClick r:id="rId4"/>
              </a:rPr>
              <a:t>台灣性別平等教育協會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4648376"/>
      </p:ext>
    </p:extLst>
  </p:cSld>
  <p:clrMapOvr>
    <a:masterClrMapping/>
  </p:clrMapOvr>
  <p:transition spd="med">
    <p:blind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71670" y="571480"/>
            <a:ext cx="5770984" cy="617612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心裡和嘴巴都要大聲唸，答應自己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42976" y="1142984"/>
            <a:ext cx="7072362" cy="2332856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我喜歡我自己的全部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我會愛護照顧自己的身體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尊重別人是一件很重要的事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205" t="53289" r="20325" b="32954"/>
          <a:stretch/>
        </p:blipFill>
        <p:spPr bwMode="auto">
          <a:xfrm>
            <a:off x="4611451" y="3429000"/>
            <a:ext cx="3157763" cy="258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2" descr="蓋章素材PNG_透明背景圖片_向量圖案免费下载- Pngtre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3429000"/>
            <a:ext cx="2571768" cy="257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24648376"/>
      </p:ext>
    </p:extLst>
  </p:cSld>
  <p:clrMapOvr>
    <a:masterClrMapping/>
  </p:clrMapOvr>
  <p:transition spd="med"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086725" cy="762000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先來想想我們自己以前的性教育</a:t>
            </a:r>
            <a:endParaRPr lang="zh-TW" altLang="en-US" sz="3600" dirty="0"/>
          </a:p>
        </p:txBody>
      </p:sp>
      <p:sp>
        <p:nvSpPr>
          <p:cNvPr id="7171" name="內容版面配置區 2"/>
          <p:cNvSpPr>
            <a:spLocks noGrp="1"/>
          </p:cNvSpPr>
          <p:nvPr>
            <p:ph idx="1"/>
          </p:nvPr>
        </p:nvSpPr>
        <p:spPr>
          <a:xfrm>
            <a:off x="500034" y="1428736"/>
            <a:ext cx="8215313" cy="3810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u"/>
            </a:pPr>
            <a:r>
              <a:rPr lang="zh-TW" alt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這個顏色是為了壓抑等下如果影片出現太過刺激的字眼，請深呼吸，其實孩子看得比我們還刺激。</a:t>
            </a:r>
            <a:endParaRPr lang="en-US" altLang="zh-TW" sz="24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None/>
            </a:pPr>
            <a:r>
              <a:rPr lang="zh-TW" alt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endParaRPr lang="zh-TW" altLang="en-US" sz="2400" dirty="0">
              <a:solidFill>
                <a:schemeClr val="tx2"/>
              </a:solidFill>
            </a:endParaRPr>
          </a:p>
        </p:txBody>
      </p:sp>
      <p:pic>
        <p:nvPicPr>
          <p:cNvPr id="46082" name="Picture 2" descr="20張超好笑【我好興奮】梗圖！快來看看網友們的搞笑創作！"/>
          <p:cNvPicPr>
            <a:picLocks noChangeAspect="1" noChangeArrowheads="1"/>
          </p:cNvPicPr>
          <p:nvPr/>
        </p:nvPicPr>
        <p:blipFill>
          <a:blip r:embed="rId2"/>
          <a:srcRect t="19321" r="9999" b="5152"/>
          <a:stretch>
            <a:fillRect/>
          </a:stretch>
        </p:blipFill>
        <p:spPr bwMode="auto">
          <a:xfrm>
            <a:off x="6215074" y="4901417"/>
            <a:ext cx="2214578" cy="1322595"/>
          </a:xfrm>
          <a:prstGeom prst="rect">
            <a:avLst/>
          </a:prstGeom>
          <a:noFill/>
        </p:spPr>
      </p:pic>
      <p:pic>
        <p:nvPicPr>
          <p:cNvPr id="46084" name="Picture 4" descr="http://s05.calm9.com/qrcode/2021-06/SVGJACDVO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2500306"/>
            <a:ext cx="2214578" cy="2214578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6858016" y="6286520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圖片來源：</a:t>
            </a:r>
            <a:r>
              <a:rPr lang="zh-TW" altLang="en-US" sz="1200" dirty="0">
                <a:hlinkClick r:id="rId4"/>
              </a:rPr>
              <a:t>梗圖倉庫</a:t>
            </a:r>
            <a:endParaRPr lang="zh-TW" altLang="en-US" sz="1200" dirty="0"/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5"/>
          <a:srcRect l="13056" t="24138" r="36960" b="25861"/>
          <a:stretch>
            <a:fillRect/>
          </a:stretch>
        </p:blipFill>
        <p:spPr bwMode="auto">
          <a:xfrm>
            <a:off x="785786" y="2571744"/>
            <a:ext cx="5143536" cy="289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/>
          <p:cNvSpPr/>
          <p:nvPr/>
        </p:nvSpPr>
        <p:spPr>
          <a:xfrm>
            <a:off x="785786" y="5572140"/>
            <a:ext cx="49696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影片來源：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  <a:hlinkClick r:id="rId6"/>
              </a:rPr>
              <a:t>https://youtu.be/QcArMCk7iiI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資料來源：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  <a:hlinkClick r:id="rId7"/>
              </a:rPr>
              <a:t>世新大學性別所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  <a:hlinkClick r:id="rId7"/>
              </a:rPr>
              <a:t>107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  <a:hlinkClick r:id="rId7"/>
              </a:rPr>
              <a:t>年高教深耕計畫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med">
    <p:blinds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6357982" cy="61761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遇到喜歡看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片或是對異性身體充滿好奇的孩子，怎麼教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??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1428728" y="1142984"/>
            <a:ext cx="7072362" cy="2332856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和孩子聊起當時的原因動機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這些行為當時的心情和情緒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事件後的變化和現在的疑惑</a:t>
            </a:r>
          </a:p>
        </p:txBody>
      </p:sp>
      <p:sp>
        <p:nvSpPr>
          <p:cNvPr id="7" name="矩形 6"/>
          <p:cNvSpPr/>
          <p:nvPr/>
        </p:nvSpPr>
        <p:spPr>
          <a:xfrm>
            <a:off x="3857620" y="5857892"/>
            <a:ext cx="4931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  <a:hlinkClick r:id="rId2"/>
              </a:rPr>
              <a:t>https://www.tgeea.org.tw/gender/sexuality/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資料參考：台灣性別平等教育協會性教育文章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/>
          <a:srcRect l="10547" t="30209" r="36132" b="17708"/>
          <a:stretch>
            <a:fillRect/>
          </a:stretch>
        </p:blipFill>
        <p:spPr bwMode="auto">
          <a:xfrm>
            <a:off x="2071670" y="3143248"/>
            <a:ext cx="4857784" cy="266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24648376"/>
      </p:ext>
    </p:extLst>
  </p:cSld>
  <p:clrMapOvr>
    <a:masterClrMapping/>
  </p:clrMapOvr>
  <p:transition spd="med">
    <p:blind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7429552" cy="61761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不管學校教不教性教育，孩子都有機會也有門路找到他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她好奇的答案</a:t>
            </a: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1428728" y="1000108"/>
            <a:ext cx="7072362" cy="2332856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和孩子談談當時的原因動機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這些行為當時的心情和情緒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事件後的變化和現在的疑惑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 l="16601" t="12500" r="10156" b="14583"/>
          <a:stretch>
            <a:fillRect/>
          </a:stretch>
        </p:blipFill>
        <p:spPr bwMode="auto">
          <a:xfrm>
            <a:off x="1785918" y="3071810"/>
            <a:ext cx="5286412" cy="296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3"/>
          <a:srcRect l="16406" t="30208" r="2734" b="13541"/>
          <a:stretch>
            <a:fillRect/>
          </a:stretch>
        </p:blipFill>
        <p:spPr bwMode="auto">
          <a:xfrm>
            <a:off x="714348" y="3143248"/>
            <a:ext cx="7643898" cy="299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/>
          <a:srcRect l="18164" t="25000" r="5078" b="10416"/>
          <a:stretch>
            <a:fillRect/>
          </a:stretch>
        </p:blipFill>
        <p:spPr bwMode="auto">
          <a:xfrm>
            <a:off x="857224" y="3000372"/>
            <a:ext cx="7500990" cy="355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24648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6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28926" y="285728"/>
            <a:ext cx="5770984" cy="617612"/>
          </a:xfrm>
        </p:spPr>
        <p:txBody>
          <a:bodyPr/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分享重點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4" name="Freeform 43"/>
          <p:cNvSpPr/>
          <p:nvPr/>
        </p:nvSpPr>
        <p:spPr>
          <a:xfrm>
            <a:off x="714348" y="3500438"/>
            <a:ext cx="1000132" cy="1143008"/>
          </a:xfrm>
          <a:custGeom>
            <a:avLst/>
            <a:gdLst/>
            <a:ahLst/>
            <a:cxnLst/>
            <a:rect l="l" t="t" r="r" b="b"/>
            <a:pathLst>
              <a:path w="832714" h="1146628">
                <a:moveTo>
                  <a:pt x="0" y="0"/>
                </a:moveTo>
                <a:lnTo>
                  <a:pt x="832414" y="0"/>
                </a:lnTo>
                <a:lnTo>
                  <a:pt x="460184" y="303271"/>
                </a:lnTo>
                <a:lnTo>
                  <a:pt x="625127" y="506031"/>
                </a:lnTo>
                <a:lnTo>
                  <a:pt x="758691" y="395800"/>
                </a:lnTo>
                <a:cubicBezTo>
                  <a:pt x="788193" y="369517"/>
                  <a:pt x="812868" y="344306"/>
                  <a:pt x="832714" y="320168"/>
                </a:cubicBezTo>
                <a:cubicBezTo>
                  <a:pt x="829496" y="382927"/>
                  <a:pt x="827887" y="452123"/>
                  <a:pt x="827887" y="527755"/>
                </a:cubicBezTo>
                <a:lnTo>
                  <a:pt x="827887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Freeform 44"/>
          <p:cNvSpPr/>
          <p:nvPr/>
        </p:nvSpPr>
        <p:spPr>
          <a:xfrm>
            <a:off x="1357290" y="4929198"/>
            <a:ext cx="859971" cy="859971"/>
          </a:xfrm>
          <a:custGeom>
            <a:avLst/>
            <a:gdLst>
              <a:gd name="connsiteX0" fmla="*/ 1146628 w 1146628"/>
              <a:gd name="connsiteY0" fmla="*/ 595793 h 1146628"/>
              <a:gd name="connsiteX1" fmla="*/ 1146628 w 1146628"/>
              <a:gd name="connsiteY1" fmla="*/ 888217 h 1146628"/>
              <a:gd name="connsiteX2" fmla="*/ 850416 w 1146628"/>
              <a:gd name="connsiteY2" fmla="*/ 888217 h 1146628"/>
              <a:gd name="connsiteX3" fmla="*/ 850416 w 1146628"/>
              <a:gd name="connsiteY3" fmla="*/ 880171 h 1146628"/>
              <a:gd name="connsiteX4" fmla="*/ 1105877 w 1146628"/>
              <a:gd name="connsiteY4" fmla="*/ 642009 h 1146628"/>
              <a:gd name="connsiteX5" fmla="*/ 0 w 1146628"/>
              <a:gd name="connsiteY5" fmla="*/ 0 h 1146628"/>
              <a:gd name="connsiteX6" fmla="*/ 643055 w 1146628"/>
              <a:gd name="connsiteY6" fmla="*/ 0 h 1146628"/>
              <a:gd name="connsiteX7" fmla="*/ 581679 w 1146628"/>
              <a:gd name="connsiteY7" fmla="*/ 29304 h 1146628"/>
              <a:gd name="connsiteX8" fmla="*/ 428804 w 1146628"/>
              <a:gd name="connsiteY8" fmla="*/ 145569 h 1146628"/>
              <a:gd name="connsiteX9" fmla="*/ 603403 w 1146628"/>
              <a:gd name="connsiteY9" fmla="*/ 349938 h 1146628"/>
              <a:gd name="connsiteX10" fmla="*/ 731737 w 1146628"/>
              <a:gd name="connsiteY10" fmla="*/ 256202 h 1146628"/>
              <a:gd name="connsiteX11" fmla="*/ 843979 w 1146628"/>
              <a:gd name="connsiteY11" fmla="*/ 224420 h 1146628"/>
              <a:gd name="connsiteX12" fmla="*/ 927658 w 1146628"/>
              <a:gd name="connsiteY12" fmla="*/ 250972 h 1146628"/>
              <a:gd name="connsiteX13" fmla="*/ 957428 w 1146628"/>
              <a:gd name="connsiteY13" fmla="*/ 323386 h 1146628"/>
              <a:gd name="connsiteX14" fmla="*/ 942543 w 1146628"/>
              <a:gd name="connsiteY14" fmla="*/ 394191 h 1146628"/>
              <a:gd name="connsiteX15" fmla="*/ 889841 w 1146628"/>
              <a:gd name="connsiteY15" fmla="*/ 475054 h 1146628"/>
              <a:gd name="connsiteX16" fmla="*/ 728921 w 1146628"/>
              <a:gd name="connsiteY16" fmla="*/ 650859 h 1146628"/>
              <a:gd name="connsiteX17" fmla="*/ 441678 w 1146628"/>
              <a:gd name="connsiteY17" fmla="*/ 941321 h 1146628"/>
              <a:gd name="connsiteX18" fmla="*/ 441678 w 1146628"/>
              <a:gd name="connsiteY18" fmla="*/ 1146628 h 1146628"/>
              <a:gd name="connsiteX19" fmla="*/ 0 w 1146628"/>
              <a:gd name="connsiteY19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46628" h="1146628">
                <a:moveTo>
                  <a:pt x="1146628" y="595793"/>
                </a:moveTo>
                <a:lnTo>
                  <a:pt x="1146628" y="888217"/>
                </a:lnTo>
                <a:lnTo>
                  <a:pt x="850416" y="888217"/>
                </a:lnTo>
                <a:lnTo>
                  <a:pt x="850416" y="880171"/>
                </a:lnTo>
                <a:cubicBezTo>
                  <a:pt x="980761" y="763235"/>
                  <a:pt x="1065915" y="683848"/>
                  <a:pt x="1105877" y="642009"/>
                </a:cubicBezTo>
                <a:close/>
                <a:moveTo>
                  <a:pt x="0" y="0"/>
                </a:moveTo>
                <a:lnTo>
                  <a:pt x="643055" y="0"/>
                </a:lnTo>
                <a:lnTo>
                  <a:pt x="581679" y="29304"/>
                </a:lnTo>
                <a:cubicBezTo>
                  <a:pt x="540376" y="52638"/>
                  <a:pt x="489418" y="91393"/>
                  <a:pt x="428804" y="145569"/>
                </a:cubicBezTo>
                <a:lnTo>
                  <a:pt x="603403" y="349938"/>
                </a:lnTo>
                <a:cubicBezTo>
                  <a:pt x="651143" y="308635"/>
                  <a:pt x="693921" y="277390"/>
                  <a:pt x="731737" y="256202"/>
                </a:cubicBezTo>
                <a:cubicBezTo>
                  <a:pt x="769553" y="235014"/>
                  <a:pt x="806967" y="224420"/>
                  <a:pt x="843979" y="224420"/>
                </a:cubicBezTo>
                <a:cubicBezTo>
                  <a:pt x="879918" y="224420"/>
                  <a:pt x="907811" y="233271"/>
                  <a:pt x="927658" y="250972"/>
                </a:cubicBezTo>
                <a:cubicBezTo>
                  <a:pt x="947504" y="268673"/>
                  <a:pt x="957428" y="292811"/>
                  <a:pt x="957428" y="323386"/>
                </a:cubicBezTo>
                <a:cubicBezTo>
                  <a:pt x="957428" y="348061"/>
                  <a:pt x="952466" y="371662"/>
                  <a:pt x="942543" y="394191"/>
                </a:cubicBezTo>
                <a:cubicBezTo>
                  <a:pt x="932619" y="416720"/>
                  <a:pt x="915052" y="443674"/>
                  <a:pt x="889841" y="475054"/>
                </a:cubicBezTo>
                <a:cubicBezTo>
                  <a:pt x="864630" y="506433"/>
                  <a:pt x="810990" y="565035"/>
                  <a:pt x="728921" y="650859"/>
                </a:cubicBezTo>
                <a:lnTo>
                  <a:pt x="441678" y="941321"/>
                </a:lnTo>
                <a:lnTo>
                  <a:pt x="441678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Freeform 45"/>
          <p:cNvSpPr/>
          <p:nvPr/>
        </p:nvSpPr>
        <p:spPr>
          <a:xfrm>
            <a:off x="4429124" y="3500438"/>
            <a:ext cx="1000132" cy="928694"/>
          </a:xfrm>
          <a:custGeom>
            <a:avLst/>
            <a:gdLst>
              <a:gd name="connsiteX0" fmla="*/ 1146628 w 1146628"/>
              <a:gd name="connsiteY0" fmla="*/ 452368 h 1146628"/>
              <a:gd name="connsiteX1" fmla="*/ 1146628 w 1146628"/>
              <a:gd name="connsiteY1" fmla="*/ 577914 h 1146628"/>
              <a:gd name="connsiteX2" fmla="*/ 1124886 w 1146628"/>
              <a:gd name="connsiteY2" fmla="*/ 567080 h 1146628"/>
              <a:gd name="connsiteX3" fmla="*/ 996049 w 1146628"/>
              <a:gd name="connsiteY3" fmla="*/ 535801 h 1146628"/>
              <a:gd name="connsiteX4" fmla="*/ 996049 w 1146628"/>
              <a:gd name="connsiteY4" fmla="*/ 530974 h 1146628"/>
              <a:gd name="connsiteX5" fmla="*/ 1107486 w 1146628"/>
              <a:gd name="connsiteY5" fmla="*/ 484810 h 1146628"/>
              <a:gd name="connsiteX6" fmla="*/ 0 w 1146628"/>
              <a:gd name="connsiteY6" fmla="*/ 0 h 1146628"/>
              <a:gd name="connsiteX7" fmla="*/ 601092 w 1146628"/>
              <a:gd name="connsiteY7" fmla="*/ 0 h 1146628"/>
              <a:gd name="connsiteX8" fmla="*/ 544969 w 1146628"/>
              <a:gd name="connsiteY8" fmla="*/ 21258 h 1146628"/>
              <a:gd name="connsiteX9" fmla="*/ 450529 w 1146628"/>
              <a:gd name="connsiteY9" fmla="*/ 76373 h 1146628"/>
              <a:gd name="connsiteX10" fmla="*/ 582483 w 1146628"/>
              <a:gd name="connsiteY10" fmla="*/ 288788 h 1146628"/>
              <a:gd name="connsiteX11" fmla="*/ 815818 w 1146628"/>
              <a:gd name="connsiteY11" fmla="*/ 213156 h 1146628"/>
              <a:gd name="connsiteX12" fmla="*/ 911968 w 1146628"/>
              <a:gd name="connsiteY12" fmla="*/ 235685 h 1146628"/>
              <a:gd name="connsiteX13" fmla="*/ 947773 w 1146628"/>
              <a:gd name="connsiteY13" fmla="*/ 304880 h 1146628"/>
              <a:gd name="connsiteX14" fmla="*/ 705587 w 1146628"/>
              <a:gd name="connsiteY14" fmla="*/ 428789 h 1146628"/>
              <a:gd name="connsiteX15" fmla="*/ 631564 w 1146628"/>
              <a:gd name="connsiteY15" fmla="*/ 428789 h 1146628"/>
              <a:gd name="connsiteX16" fmla="*/ 631564 w 1146628"/>
              <a:gd name="connsiteY16" fmla="*/ 667756 h 1146628"/>
              <a:gd name="connsiteX17" fmla="*/ 703978 w 1146628"/>
              <a:gd name="connsiteY17" fmla="*/ 667756 h 1146628"/>
              <a:gd name="connsiteX18" fmla="*/ 848807 w 1146628"/>
              <a:gd name="connsiteY18" fmla="*/ 681032 h 1146628"/>
              <a:gd name="connsiteX19" fmla="*/ 929267 w 1146628"/>
              <a:gd name="connsiteY19" fmla="*/ 720457 h 1146628"/>
              <a:gd name="connsiteX20" fmla="*/ 954209 w 1146628"/>
              <a:gd name="connsiteY20" fmla="*/ 794883 h 1146628"/>
              <a:gd name="connsiteX21" fmla="*/ 906336 w 1146628"/>
              <a:gd name="connsiteY21" fmla="*/ 887010 h 1146628"/>
              <a:gd name="connsiteX22" fmla="*/ 753864 w 1146628"/>
              <a:gd name="connsiteY22" fmla="*/ 916378 h 1146628"/>
              <a:gd name="connsiteX23" fmla="*/ 606219 w 1146628"/>
              <a:gd name="connsiteY23" fmla="*/ 897470 h 1146628"/>
              <a:gd name="connsiteX24" fmla="*/ 448919 w 1146628"/>
              <a:gd name="connsiteY24" fmla="*/ 839136 h 1146628"/>
              <a:gd name="connsiteX25" fmla="*/ 448919 w 1146628"/>
              <a:gd name="connsiteY25" fmla="*/ 1103046 h 1146628"/>
              <a:gd name="connsiteX26" fmla="*/ 539739 w 1146628"/>
              <a:gd name="connsiteY26" fmla="*/ 1133621 h 1146628"/>
              <a:gd name="connsiteX27" fmla="*/ 596443 w 1146628"/>
              <a:gd name="connsiteY27" fmla="*/ 1146628 h 1146628"/>
              <a:gd name="connsiteX28" fmla="*/ 0 w 1146628"/>
              <a:gd name="connsiteY28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46628" h="1146628">
                <a:moveTo>
                  <a:pt x="1146628" y="452368"/>
                </a:moveTo>
                <a:lnTo>
                  <a:pt x="1146628" y="577914"/>
                </a:lnTo>
                <a:lnTo>
                  <a:pt x="1124886" y="567080"/>
                </a:lnTo>
                <a:cubicBezTo>
                  <a:pt x="1088075" y="552396"/>
                  <a:pt x="1045129" y="541970"/>
                  <a:pt x="996049" y="535801"/>
                </a:cubicBezTo>
                <a:lnTo>
                  <a:pt x="996049" y="530974"/>
                </a:lnTo>
                <a:cubicBezTo>
                  <a:pt x="1038156" y="519173"/>
                  <a:pt x="1075302" y="503785"/>
                  <a:pt x="1107486" y="484810"/>
                </a:cubicBezTo>
                <a:close/>
                <a:moveTo>
                  <a:pt x="0" y="0"/>
                </a:moveTo>
                <a:lnTo>
                  <a:pt x="601092" y="0"/>
                </a:lnTo>
                <a:lnTo>
                  <a:pt x="544969" y="21258"/>
                </a:lnTo>
                <a:cubicBezTo>
                  <a:pt x="513120" y="36546"/>
                  <a:pt x="481640" y="54917"/>
                  <a:pt x="450529" y="76373"/>
                </a:cubicBezTo>
                <a:lnTo>
                  <a:pt x="582483" y="288788"/>
                </a:lnTo>
                <a:cubicBezTo>
                  <a:pt x="662944" y="238367"/>
                  <a:pt x="740722" y="213156"/>
                  <a:pt x="815818" y="213156"/>
                </a:cubicBezTo>
                <a:cubicBezTo>
                  <a:pt x="856048" y="213156"/>
                  <a:pt x="888098" y="220666"/>
                  <a:pt x="911968" y="235685"/>
                </a:cubicBezTo>
                <a:cubicBezTo>
                  <a:pt x="935838" y="250704"/>
                  <a:pt x="947773" y="273769"/>
                  <a:pt x="947773" y="304880"/>
                </a:cubicBezTo>
                <a:cubicBezTo>
                  <a:pt x="947773" y="387486"/>
                  <a:pt x="867044" y="428789"/>
                  <a:pt x="705587" y="428789"/>
                </a:cubicBezTo>
                <a:lnTo>
                  <a:pt x="631564" y="428789"/>
                </a:lnTo>
                <a:lnTo>
                  <a:pt x="631564" y="667756"/>
                </a:lnTo>
                <a:lnTo>
                  <a:pt x="703978" y="667756"/>
                </a:lnTo>
                <a:cubicBezTo>
                  <a:pt x="763519" y="667756"/>
                  <a:pt x="811795" y="672181"/>
                  <a:pt x="848807" y="681032"/>
                </a:cubicBezTo>
                <a:cubicBezTo>
                  <a:pt x="885818" y="689883"/>
                  <a:pt x="912638" y="703024"/>
                  <a:pt x="929267" y="720457"/>
                </a:cubicBezTo>
                <a:cubicBezTo>
                  <a:pt x="945895" y="737890"/>
                  <a:pt x="954209" y="762699"/>
                  <a:pt x="954209" y="794883"/>
                </a:cubicBezTo>
                <a:cubicBezTo>
                  <a:pt x="954209" y="836722"/>
                  <a:pt x="938252" y="867431"/>
                  <a:pt x="906336" y="887010"/>
                </a:cubicBezTo>
                <a:cubicBezTo>
                  <a:pt x="874420" y="906589"/>
                  <a:pt x="823596" y="916378"/>
                  <a:pt x="753864" y="916378"/>
                </a:cubicBezTo>
                <a:cubicBezTo>
                  <a:pt x="708806" y="916378"/>
                  <a:pt x="659591" y="910075"/>
                  <a:pt x="606219" y="897470"/>
                </a:cubicBezTo>
                <a:cubicBezTo>
                  <a:pt x="552847" y="884864"/>
                  <a:pt x="500414" y="865420"/>
                  <a:pt x="448919" y="839136"/>
                </a:cubicBezTo>
                <a:lnTo>
                  <a:pt x="448919" y="1103046"/>
                </a:lnTo>
                <a:cubicBezTo>
                  <a:pt x="480299" y="1115115"/>
                  <a:pt x="510572" y="1125306"/>
                  <a:pt x="539739" y="1133621"/>
                </a:cubicBezTo>
                <a:lnTo>
                  <a:pt x="596443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Freeform 46"/>
          <p:cNvSpPr/>
          <p:nvPr/>
        </p:nvSpPr>
        <p:spPr>
          <a:xfrm>
            <a:off x="1428728" y="1142984"/>
            <a:ext cx="1928826" cy="1857388"/>
          </a:xfrm>
          <a:custGeom>
            <a:avLst/>
            <a:gdLst/>
            <a:ahLst/>
            <a:cxnLst/>
            <a:rect l="l" t="t" r="r" b="b"/>
            <a:pathLst>
              <a:path w="897083" h="1146628">
                <a:moveTo>
                  <a:pt x="888232" y="375685"/>
                </a:moveTo>
                <a:lnTo>
                  <a:pt x="897083" y="375685"/>
                </a:lnTo>
                <a:cubicBezTo>
                  <a:pt x="896010" y="377831"/>
                  <a:pt x="894535" y="400762"/>
                  <a:pt x="892657" y="444479"/>
                </a:cubicBezTo>
                <a:cubicBezTo>
                  <a:pt x="890780" y="488196"/>
                  <a:pt x="889841" y="522928"/>
                  <a:pt x="889841" y="548675"/>
                </a:cubicBezTo>
                <a:lnTo>
                  <a:pt x="889841" y="685457"/>
                </a:lnTo>
                <a:lnTo>
                  <a:pt x="695932" y="685457"/>
                </a:lnTo>
                <a:lnTo>
                  <a:pt x="826278" y="491548"/>
                </a:lnTo>
                <a:cubicBezTo>
                  <a:pt x="849343" y="455609"/>
                  <a:pt x="869994" y="416988"/>
                  <a:pt x="888232" y="375685"/>
                </a:cubicBezTo>
                <a:close/>
                <a:moveTo>
                  <a:pt x="0" y="0"/>
                </a:moveTo>
                <a:lnTo>
                  <a:pt x="892304" y="0"/>
                </a:lnTo>
                <a:lnTo>
                  <a:pt x="420758" y="689480"/>
                </a:lnTo>
                <a:lnTo>
                  <a:pt x="420758" y="922815"/>
                </a:lnTo>
                <a:lnTo>
                  <a:pt x="889841" y="922815"/>
                </a:lnTo>
                <a:lnTo>
                  <a:pt x="889841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Freeform 47"/>
          <p:cNvSpPr/>
          <p:nvPr/>
        </p:nvSpPr>
        <p:spPr>
          <a:xfrm>
            <a:off x="5143504" y="5000636"/>
            <a:ext cx="859971" cy="859971"/>
          </a:xfrm>
          <a:custGeom>
            <a:avLst/>
            <a:gdLst>
              <a:gd name="connsiteX0" fmla="*/ 802944 w 1146628"/>
              <a:gd name="connsiteY0" fmla="*/ 238903 h 1146628"/>
              <a:gd name="connsiteX1" fmla="*/ 1146628 w 1146628"/>
              <a:gd name="connsiteY1" fmla="*/ 238903 h 1146628"/>
              <a:gd name="connsiteX2" fmla="*/ 1146628 w 1146628"/>
              <a:gd name="connsiteY2" fmla="*/ 455520 h 1146628"/>
              <a:gd name="connsiteX3" fmla="*/ 1109900 w 1146628"/>
              <a:gd name="connsiteY3" fmla="*/ 426778 h 1146628"/>
              <a:gd name="connsiteX4" fmla="*/ 926853 w 1146628"/>
              <a:gd name="connsiteY4" fmla="*/ 379708 h 1146628"/>
              <a:gd name="connsiteX5" fmla="*/ 877772 w 1146628"/>
              <a:gd name="connsiteY5" fmla="*/ 380915 h 1146628"/>
              <a:gd name="connsiteX6" fmla="*/ 788461 w 1146628"/>
              <a:gd name="connsiteY6" fmla="*/ 394191 h 1146628"/>
              <a:gd name="connsiteX7" fmla="*/ 0 w 1146628"/>
              <a:gd name="connsiteY7" fmla="*/ 0 h 1146628"/>
              <a:gd name="connsiteX8" fmla="*/ 530759 w 1146628"/>
              <a:gd name="connsiteY8" fmla="*/ 0 h 1146628"/>
              <a:gd name="connsiteX9" fmla="*/ 488345 w 1146628"/>
              <a:gd name="connsiteY9" fmla="*/ 595342 h 1146628"/>
              <a:gd name="connsiteX10" fmla="*/ 605012 w 1146628"/>
              <a:gd name="connsiteY10" fmla="*/ 653273 h 1146628"/>
              <a:gd name="connsiteX11" fmla="*/ 766737 w 1146628"/>
              <a:gd name="connsiteY11" fmla="*/ 625112 h 1146628"/>
              <a:gd name="connsiteX12" fmla="*/ 913175 w 1146628"/>
              <a:gd name="connsiteY12" fmla="*/ 662928 h 1146628"/>
              <a:gd name="connsiteX13" fmla="*/ 961451 w 1146628"/>
              <a:gd name="connsiteY13" fmla="*/ 768331 h 1146628"/>
              <a:gd name="connsiteX14" fmla="*/ 913979 w 1146628"/>
              <a:gd name="connsiteY14" fmla="*/ 878964 h 1146628"/>
              <a:gd name="connsiteX15" fmla="*/ 778002 w 1146628"/>
              <a:gd name="connsiteY15" fmla="*/ 916378 h 1146628"/>
              <a:gd name="connsiteX16" fmla="*/ 626334 w 1146628"/>
              <a:gd name="connsiteY16" fmla="*/ 895458 h 1146628"/>
              <a:gd name="connsiteX17" fmla="*/ 468230 w 1146628"/>
              <a:gd name="connsiteY17" fmla="*/ 842355 h 1146628"/>
              <a:gd name="connsiteX18" fmla="*/ 468230 w 1146628"/>
              <a:gd name="connsiteY18" fmla="*/ 1103046 h 1146628"/>
              <a:gd name="connsiteX19" fmla="*/ 538130 w 1146628"/>
              <a:gd name="connsiteY19" fmla="*/ 1130855 h 1146628"/>
              <a:gd name="connsiteX20" fmla="*/ 601144 w 1146628"/>
              <a:gd name="connsiteY20" fmla="*/ 1146628 h 1146628"/>
              <a:gd name="connsiteX21" fmla="*/ 0 w 1146628"/>
              <a:gd name="connsiteY21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46628" h="1146628">
                <a:moveTo>
                  <a:pt x="802944" y="238903"/>
                </a:moveTo>
                <a:lnTo>
                  <a:pt x="1146628" y="238903"/>
                </a:lnTo>
                <a:lnTo>
                  <a:pt x="1146628" y="455520"/>
                </a:lnTo>
                <a:lnTo>
                  <a:pt x="1109900" y="426778"/>
                </a:lnTo>
                <a:cubicBezTo>
                  <a:pt x="1055455" y="395398"/>
                  <a:pt x="994440" y="379708"/>
                  <a:pt x="926853" y="379708"/>
                </a:cubicBezTo>
                <a:cubicBezTo>
                  <a:pt x="911834" y="379708"/>
                  <a:pt x="895473" y="380111"/>
                  <a:pt x="877772" y="380915"/>
                </a:cubicBezTo>
                <a:cubicBezTo>
                  <a:pt x="860071" y="381720"/>
                  <a:pt x="830301" y="386145"/>
                  <a:pt x="788461" y="394191"/>
                </a:cubicBezTo>
                <a:close/>
                <a:moveTo>
                  <a:pt x="0" y="0"/>
                </a:moveTo>
                <a:lnTo>
                  <a:pt x="530759" y="0"/>
                </a:lnTo>
                <a:lnTo>
                  <a:pt x="488345" y="595342"/>
                </a:lnTo>
                <a:lnTo>
                  <a:pt x="605012" y="653273"/>
                </a:lnTo>
                <a:cubicBezTo>
                  <a:pt x="662944" y="634499"/>
                  <a:pt x="716852" y="625112"/>
                  <a:pt x="766737" y="625112"/>
                </a:cubicBezTo>
                <a:cubicBezTo>
                  <a:pt x="832178" y="625112"/>
                  <a:pt x="880991" y="637717"/>
                  <a:pt x="913175" y="662928"/>
                </a:cubicBezTo>
                <a:cubicBezTo>
                  <a:pt x="945359" y="688139"/>
                  <a:pt x="961451" y="723274"/>
                  <a:pt x="961451" y="768331"/>
                </a:cubicBezTo>
                <a:cubicBezTo>
                  <a:pt x="961451" y="817144"/>
                  <a:pt x="945627" y="854021"/>
                  <a:pt x="913979" y="878964"/>
                </a:cubicBezTo>
                <a:cubicBezTo>
                  <a:pt x="882332" y="903907"/>
                  <a:pt x="837006" y="916378"/>
                  <a:pt x="778002" y="916378"/>
                </a:cubicBezTo>
                <a:cubicBezTo>
                  <a:pt x="735626" y="916378"/>
                  <a:pt x="685070" y="909405"/>
                  <a:pt x="626334" y="895458"/>
                </a:cubicBezTo>
                <a:cubicBezTo>
                  <a:pt x="567598" y="881512"/>
                  <a:pt x="514897" y="863811"/>
                  <a:pt x="468230" y="842355"/>
                </a:cubicBezTo>
                <a:lnTo>
                  <a:pt x="468230" y="1103046"/>
                </a:lnTo>
                <a:cubicBezTo>
                  <a:pt x="489954" y="1113640"/>
                  <a:pt x="513254" y="1122909"/>
                  <a:pt x="538130" y="1130855"/>
                </a:cubicBezTo>
                <a:lnTo>
                  <a:pt x="601144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" name="Group 58"/>
          <p:cNvGrpSpPr/>
          <p:nvPr/>
        </p:nvGrpSpPr>
        <p:grpSpPr>
          <a:xfrm>
            <a:off x="2214546" y="4857760"/>
            <a:ext cx="1800493" cy="941965"/>
            <a:chOff x="1830470" y="2005243"/>
            <a:chExt cx="2400658" cy="1255955"/>
          </a:xfrm>
        </p:grpSpPr>
        <p:sp>
          <p:nvSpPr>
            <p:cNvPr id="60" name="TextBox 59"/>
            <p:cNvSpPr txBox="1"/>
            <p:nvPr/>
          </p:nvSpPr>
          <p:spPr>
            <a:xfrm>
              <a:off x="1830470" y="2005243"/>
              <a:ext cx="240065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cap="all" dirty="0">
                  <a:solidFill>
                    <a:schemeClr val="tx1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校園性教育風景</a:t>
              </a:r>
              <a:endParaRPr 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925721" y="2481497"/>
              <a:ext cx="2286017" cy="779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16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到底要教多少</a:t>
              </a:r>
              <a:r>
                <a:rPr lang="en-US" altLang="zh-TW" sz="16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??</a:t>
              </a:r>
            </a:p>
            <a:p>
              <a:pPr algn="just"/>
              <a:r>
                <a:rPr lang="zh-TW" altLang="en-US" sz="16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外界壓力知多少</a:t>
              </a:r>
              <a:r>
                <a:rPr lang="en-US" altLang="zh-TW" sz="16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?</a:t>
              </a:r>
              <a:endParaRPr 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" name="Group 94"/>
          <p:cNvGrpSpPr/>
          <p:nvPr/>
        </p:nvGrpSpPr>
        <p:grpSpPr>
          <a:xfrm>
            <a:off x="1714480" y="3429000"/>
            <a:ext cx="4743710" cy="1188188"/>
            <a:chOff x="2116222" y="1909989"/>
            <a:chExt cx="2104097" cy="962726"/>
          </a:xfrm>
        </p:grpSpPr>
        <p:sp>
          <p:nvSpPr>
            <p:cNvPr id="96" name="TextBox 95"/>
            <p:cNvSpPr txBox="1"/>
            <p:nvPr/>
          </p:nvSpPr>
          <p:spPr>
            <a:xfrm>
              <a:off x="2116222" y="1909989"/>
              <a:ext cx="798618" cy="299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cap="all" dirty="0">
                  <a:solidFill>
                    <a:schemeClr val="tx1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性教育的一二三</a:t>
              </a:r>
              <a:endParaRPr 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147909" y="2199402"/>
              <a:ext cx="2072410" cy="673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Font typeface="Wingdings" pitchFamily="2" charset="2"/>
                <a:buChar char="u"/>
              </a:pPr>
              <a:r>
                <a:rPr lang="zh-TW" altLang="en-US" sz="16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先從教學者的起點出發</a:t>
              </a:r>
              <a:endParaRPr lang="en-US" altLang="zh-TW" sz="1600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just">
                <a:buFont typeface="Wingdings" pitchFamily="2" charset="2"/>
                <a:buChar char="u"/>
              </a:pPr>
              <a:r>
                <a:rPr lang="zh-TW" altLang="en-US" sz="16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教育部的法源</a:t>
              </a:r>
              <a:endParaRPr lang="en-US" altLang="zh-TW" sz="1600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just">
                <a:buFont typeface="Wingdings" pitchFamily="2" charset="2"/>
                <a:buChar char="u"/>
              </a:pPr>
              <a:r>
                <a:rPr lang="zh-TW" altLang="en-US" sz="16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課本裡教什麼</a:t>
              </a:r>
              <a:endParaRPr lang="en-US" sz="1600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5572132" y="350043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我們可以怎麼教</a:t>
            </a:r>
            <a:endParaRPr lang="en-US" b="1" cap="all" dirty="0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714744" y="1357298"/>
            <a:ext cx="3858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老師到底怎麼做</a:t>
            </a:r>
            <a:r>
              <a:rPr lang="en-US" altLang="zh-TW" sz="3600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??</a:t>
            </a:r>
            <a:endParaRPr lang="en-US" sz="3600" b="1" cap="all" dirty="0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143636" y="492919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從事件中學習</a:t>
            </a:r>
            <a:endParaRPr lang="en-US" b="1" cap="all" dirty="0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TextBox 93"/>
          <p:cNvSpPr txBox="1"/>
          <p:nvPr/>
        </p:nvSpPr>
        <p:spPr>
          <a:xfrm>
            <a:off x="6143636" y="5286388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常見的校園案例討論</a:t>
            </a:r>
            <a:endParaRPr lang="en-US" altLang="zh-TW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什麼學生都有的時代</a:t>
            </a:r>
            <a:endParaRPr lang="en-US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TextBox 93"/>
          <p:cNvSpPr txBox="1"/>
          <p:nvPr/>
        </p:nvSpPr>
        <p:spPr>
          <a:xfrm>
            <a:off x="5643570" y="3857628"/>
            <a:ext cx="4143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戲法人人都會，</a:t>
            </a:r>
            <a:endParaRPr lang="en-US" altLang="zh-TW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但是心態決定一切</a:t>
            </a:r>
            <a:endParaRPr lang="en-US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" name="TextBox 93"/>
          <p:cNvSpPr txBox="1"/>
          <p:nvPr/>
        </p:nvSpPr>
        <p:spPr>
          <a:xfrm>
            <a:off x="3714744" y="2071678"/>
            <a:ext cx="392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面對危機教機智</a:t>
            </a:r>
            <a:endParaRPr lang="en-US" altLang="zh-TW" sz="2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2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性教育與網路的愛與愁</a:t>
            </a:r>
            <a:endParaRPr lang="en-US" sz="2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7438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標題 2"/>
          <p:cNvSpPr>
            <a:spLocks noGrp="1"/>
          </p:cNvSpPr>
          <p:nvPr>
            <p:ph type="title"/>
          </p:nvPr>
        </p:nvSpPr>
        <p:spPr>
          <a:xfrm>
            <a:off x="571472" y="428604"/>
            <a:ext cx="6572296" cy="617612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性教育的核心是回到性平       </a:t>
            </a:r>
          </a:p>
        </p:txBody>
      </p:sp>
      <p:sp>
        <p:nvSpPr>
          <p:cNvPr id="46082" name="內容版面配置區 1"/>
          <p:cNvSpPr>
            <a:spLocks noGrp="1"/>
          </p:cNvSpPr>
          <p:nvPr>
            <p:ph type="body" sz="quarter" idx="13"/>
          </p:nvPr>
        </p:nvSpPr>
        <p:spPr>
          <a:xfrm>
            <a:off x="928662" y="3429000"/>
            <a:ext cx="6153086" cy="1109570"/>
          </a:xfrm>
        </p:spPr>
        <p:txBody>
          <a:bodyPr>
            <a:noAutofit/>
          </a:bodyPr>
          <a:lstStyle/>
          <a:p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CEDAW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&amp; 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提升女孩權益</a:t>
            </a:r>
            <a:endParaRPr lang="en-US" altLang="zh-TW" sz="20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None/>
            </a:pP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2"/>
              </a:rPr>
              <a:t>行政院性別平等會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3"/>
              </a:rPr>
              <a:t>勵馨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0:11,1:47)</a:t>
            </a:r>
          </a:p>
          <a:p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多點同理和關懷，還可以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??</a:t>
            </a:r>
          </a:p>
          <a:p>
            <a:pPr>
              <a:buFont typeface="Wingdings" pitchFamily="2" charset="2"/>
              <a:buNone/>
            </a:pP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4"/>
              </a:rPr>
              <a:t>(</a:t>
            </a:r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hlinkClick r:id="rId4"/>
              </a:rPr>
              <a:t>男生的衛生巾初體驗</a:t>
            </a:r>
            <a:r>
              <a:rPr lang="en-US" altLang="zh-TW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hlinkClick r:id="rId4"/>
              </a:rPr>
              <a:t>3:36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4"/>
              </a:rPr>
              <a:t>)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5"/>
              </a:rPr>
              <a:t>下課花路米</a:t>
            </a:r>
            <a:endParaRPr lang="en-US" altLang="zh-TW" sz="20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蔡阿嘎性平學堂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6"/>
              </a:rPr>
              <a:t>影片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蘋果新聞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7"/>
              </a:rPr>
              <a:t>動畫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、熟人性侵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8"/>
              </a:rPr>
              <a:t>新聞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、權勢性交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9"/>
              </a:rPr>
              <a:t>動畫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性騷擾誰決定</a:t>
            </a: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，黃柏翔漫才</a:t>
            </a:r>
            <a:r>
              <a:rPr lang="en-US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X</a:t>
            </a: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輔導</a:t>
            </a:r>
            <a:r>
              <a:rPr lang="en-US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YT</a:t>
            </a: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hlinkClick r:id="rId10"/>
              </a:rPr>
              <a:t>影片</a:t>
            </a:r>
            <a:endParaRPr lang="en-US" altLang="zh-TW" sz="20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57224" y="1500174"/>
            <a:ext cx="59293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TW" altLang="en-US" sz="20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面對複雜的環境，不是只有消極抵抗，更要學會</a:t>
            </a:r>
            <a:r>
              <a:rPr lang="zh-TW" altLang="en-US" sz="36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隨機應變</a:t>
            </a:r>
            <a:r>
              <a:rPr lang="zh-TW" altLang="en-US" sz="20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的智慧。</a:t>
            </a:r>
            <a:endParaRPr lang="en-US" altLang="zh-TW" sz="20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行使積極同意權</a:t>
            </a:r>
            <a:r>
              <a:rPr lang="zh-TW" altLang="en-US" sz="20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是未來身體自主權的關鍵。</a:t>
            </a:r>
            <a:r>
              <a:rPr lang="zh-TW" altLang="en-US" sz="1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法律白話文</a:t>
            </a:r>
            <a:r>
              <a:rPr lang="zh-TW" altLang="en-US" sz="1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  <a:hlinkClick r:id="rId11"/>
              </a:rPr>
              <a:t>文章</a:t>
            </a:r>
            <a:endParaRPr lang="en-US" altLang="zh-TW" sz="14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2" descr="ååè£¡å¯è½æä¸æå¤äºº"/>
          <p:cNvPicPr>
            <a:picLocks noChangeAspect="1" noChangeArrowheads="1"/>
          </p:cNvPicPr>
          <p:nvPr/>
        </p:nvPicPr>
        <p:blipFill>
          <a:blip r:embed="rId12"/>
          <a:srcRect r="50698"/>
          <a:stretch>
            <a:fillRect/>
          </a:stretch>
        </p:blipFill>
        <p:spPr bwMode="auto">
          <a:xfrm>
            <a:off x="7736086" y="0"/>
            <a:ext cx="1407914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7886700" cy="1325563"/>
          </a:xfrm>
        </p:spPr>
        <p:txBody>
          <a:bodyPr/>
          <a:lstStyle/>
          <a:p>
            <a:pPr algn="l"/>
            <a:r>
              <a:rPr lang="zh-TW" alt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性教育是為了走向性平 </a:t>
            </a:r>
            <a:endParaRPr lang="zh-TW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>
          <a:xfrm>
            <a:off x="500034" y="1643050"/>
            <a:ext cx="7324725" cy="2412226"/>
          </a:xfrm>
        </p:spPr>
        <p:txBody>
          <a:bodyPr/>
          <a:lstStyle/>
          <a:p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生活中的偏見，孩子都知道 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2"/>
              </a:rPr>
              <a:t>影片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女性纏足的改變 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3"/>
              </a:rPr>
              <a:t>動畫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網路世界性別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4"/>
              </a:rPr>
              <a:t>刻板議題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避談的性教育，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5"/>
              </a:rPr>
              <a:t>長大了也不會知道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積極同意權的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6"/>
              </a:rPr>
              <a:t>法院判決</a:t>
            </a:r>
            <a:endParaRPr lang="en-US" altLang="zh-TW" sz="11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從態度改變孩子，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7"/>
              </a:rPr>
              <a:t>停止檢討受害者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網路隱私報告，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8"/>
              </a:rPr>
              <a:t>性剝削成為新興的問題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Una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9"/>
              </a:rPr>
              <a:t>來聊性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，性器官解密</a:t>
            </a:r>
            <a:endParaRPr lang="en-US" altLang="zh-TW" sz="1100" b="1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生理期不舒服，大姨媽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hlinkClick r:id="rId10"/>
              </a:rPr>
              <a:t>擬人化告訴你</a:t>
            </a:r>
            <a:r>
              <a:rPr lang="en-US" sz="1100" dirty="0"/>
              <a:t/>
            </a:r>
            <a:br>
              <a:rPr lang="en-US" sz="1100" dirty="0"/>
            </a:br>
            <a:endParaRPr lang="en-US" altLang="zh-TW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文字方塊 6"/>
          <p:cNvSpPr txBox="1"/>
          <p:nvPr/>
        </p:nvSpPr>
        <p:spPr>
          <a:xfrm>
            <a:off x="6643702" y="1142984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孩子對性的好奇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電影推薦：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  <a:hlinkClick r:id="rId11"/>
              </a:rPr>
              <a:t>酷瓜人生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12"/>
          <a:srcRect l="8821" t="31445" r="42862" b="28516"/>
          <a:stretch>
            <a:fillRect/>
          </a:stretch>
        </p:blipFill>
        <p:spPr bwMode="auto">
          <a:xfrm>
            <a:off x="6572264" y="1928802"/>
            <a:ext cx="2305056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7829576" cy="61761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熟人性侵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才是性犯罪的常態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網路性剝削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的光怪陸離世界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>
          <a:xfrm>
            <a:off x="1142976" y="1857364"/>
            <a:ext cx="6153086" cy="1109570"/>
          </a:xfrm>
        </p:spPr>
        <p:txBody>
          <a:bodyPr/>
          <a:lstStyle/>
          <a:p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身體自主權，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  <a:hlinkClick r:id="rId2"/>
              </a:rPr>
              <a:t>影片連結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/>
          <a:srcRect l="25195" t="20833" r="25000" b="18750"/>
          <a:stretch>
            <a:fillRect/>
          </a:stretch>
        </p:blipFill>
        <p:spPr bwMode="auto">
          <a:xfrm>
            <a:off x="1714480" y="2571744"/>
            <a:ext cx="5572164" cy="380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圖片 4"/>
          <p:cNvPicPr/>
          <p:nvPr/>
        </p:nvPicPr>
        <p:blipFill rotWithShape="1">
          <a:blip r:embed="rId2"/>
          <a:srcRect l="5789" t="16619" r="50442" b="35691"/>
          <a:stretch/>
        </p:blipFill>
        <p:spPr bwMode="auto">
          <a:xfrm>
            <a:off x="3707904" y="116632"/>
            <a:ext cx="5328592" cy="33550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圖片 5"/>
          <p:cNvPicPr/>
          <p:nvPr/>
        </p:nvPicPr>
        <p:blipFill rotWithShape="1">
          <a:blip r:embed="rId3"/>
          <a:srcRect l="5789" t="26045" r="47367" b="28617"/>
          <a:stretch/>
        </p:blipFill>
        <p:spPr bwMode="auto">
          <a:xfrm>
            <a:off x="467544" y="3284984"/>
            <a:ext cx="5832648" cy="32824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矩形 6"/>
          <p:cNvSpPr/>
          <p:nvPr/>
        </p:nvSpPr>
        <p:spPr>
          <a:xfrm>
            <a:off x="997108" y="1196752"/>
            <a:ext cx="2700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rgbClr val="2A9A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性剝削防治網路資源</a:t>
            </a:r>
            <a:endParaRPr lang="en-US" altLang="zh-TW" sz="2000" b="1" dirty="0" smtClean="0">
              <a:solidFill>
                <a:srgbClr val="2A9A72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r:id="rId4"/>
            </a:endParaRPr>
          </a:p>
          <a:p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  <a:hlinkClick r:id="rId4"/>
            </a:endParaRPr>
          </a:p>
          <a:p>
            <a:r>
              <a:rPr lang="zh-TW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數位</a:t>
            </a:r>
            <a:r>
              <a:rPr lang="zh-TW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公民安全課程</a:t>
            </a:r>
            <a:endParaRPr lang="zh-TW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隱私</a:t>
            </a:r>
            <a:r>
              <a:rPr lang="zh-TW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大曝光</a:t>
            </a:r>
            <a:endParaRPr lang="zh-TW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網路</a:t>
            </a:r>
            <a:r>
              <a:rPr lang="zh-TW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誘拐</a:t>
            </a:r>
            <a:endParaRPr lang="zh-TW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網路</a:t>
            </a:r>
            <a:r>
              <a:rPr lang="zh-TW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教養</a:t>
            </a:r>
            <a:r>
              <a:rPr lang="zh-TW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手冊</a:t>
            </a:r>
            <a:endParaRPr lang="zh-TW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12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圖片 7"/>
          <p:cNvPicPr/>
          <p:nvPr/>
        </p:nvPicPr>
        <p:blipFill rotWithShape="1">
          <a:blip r:embed="rId2"/>
          <a:srcRect l="5607" t="26045" r="46825" b="41792"/>
          <a:stretch/>
        </p:blipFill>
        <p:spPr bwMode="auto">
          <a:xfrm>
            <a:off x="839570" y="4149080"/>
            <a:ext cx="6840760" cy="2355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圖片 8"/>
          <p:cNvPicPr/>
          <p:nvPr/>
        </p:nvPicPr>
        <p:blipFill rotWithShape="1">
          <a:blip r:embed="rId3"/>
          <a:srcRect l="5607" t="26367" r="47548" b="26367"/>
          <a:stretch/>
        </p:blipFill>
        <p:spPr bwMode="auto">
          <a:xfrm>
            <a:off x="817216" y="260648"/>
            <a:ext cx="6840760" cy="4104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4632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05375" y="698908"/>
            <a:ext cx="3943350" cy="276999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常見校園復仇式色情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4294967295"/>
          </p:nvPr>
        </p:nvSpPr>
        <p:spPr>
          <a:xfrm>
            <a:off x="1152525" y="62865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4294967295"/>
          </p:nvPr>
        </p:nvSpPr>
        <p:spPr>
          <a:xfrm>
            <a:off x="3590925" y="62865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4D8CCC-6DF7-4B8B-866D-DA1CD04567F8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 l="20693" t="21181" r="22304" b="17014"/>
          <a:stretch>
            <a:fillRect/>
          </a:stretch>
        </p:blipFill>
        <p:spPr bwMode="auto">
          <a:xfrm>
            <a:off x="323528" y="744541"/>
            <a:ext cx="6312614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文字方塊 7"/>
          <p:cNvSpPr txBox="1"/>
          <p:nvPr/>
        </p:nvSpPr>
        <p:spPr>
          <a:xfrm>
            <a:off x="6564134" y="1196752"/>
            <a:ext cx="249299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隨之而來的犯罪問題</a:t>
            </a:r>
            <a:endParaRPr lang="en-US" altLang="zh-TW" sz="20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跟蹤騷擾</a:t>
            </a:r>
            <a:endParaRPr lang="en-US" altLang="zh-TW" sz="4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性勒索</a:t>
            </a:r>
            <a:endParaRPr lang="en-US" altLang="zh-TW" sz="4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復仇手段</a:t>
            </a:r>
            <a:endParaRPr lang="zh-TW" altLang="en-US" sz="4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9876" name="Picture 4" descr="http://s04.calm9.com/qrcode/2019-08/OVIYISIB3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6256" y="3628187"/>
            <a:ext cx="1872208" cy="1854200"/>
          </a:xfrm>
          <a:prstGeom prst="rect">
            <a:avLst/>
          </a:prstGeom>
          <a:noFill/>
        </p:spPr>
      </p:pic>
      <p:sp>
        <p:nvSpPr>
          <p:cNvPr id="10" name="文字方塊 9"/>
          <p:cNvSpPr txBox="1"/>
          <p:nvPr/>
        </p:nvSpPr>
        <p:spPr>
          <a:xfrm>
            <a:off x="6947971" y="548832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教育部文宣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  <a:hlinkClick r:id="rId4"/>
              </a:rPr>
              <a:t>資料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98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4D8CCC-6DF7-4B8B-866D-DA1CD04567F8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  <p:sp>
        <p:nvSpPr>
          <p:cNvPr id="7" name="文字方塊 6"/>
          <p:cNvSpPr txBox="1"/>
          <p:nvPr/>
        </p:nvSpPr>
        <p:spPr>
          <a:xfrm>
            <a:off x="2123728" y="1485901"/>
            <a:ext cx="59298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性剝削定義</a:t>
            </a:r>
            <a:r>
              <a:rPr lang="zh-TW" alt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2"/>
              </a:rPr>
              <a:t>影片</a:t>
            </a:r>
            <a:endParaRPr lang="en-US" altLang="zh-TW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性剝削防治</a:t>
            </a:r>
            <a:r>
              <a:rPr lang="zh-TW" alt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3"/>
              </a:rPr>
              <a:t>宣導</a:t>
            </a:r>
            <a:r>
              <a:rPr lang="zh-TW" alt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影片</a:t>
            </a:r>
            <a:r>
              <a:rPr lang="en-US" altLang="zh-TW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(11:20</a:t>
            </a:r>
            <a:r>
              <a:rPr lang="zh-TW" alt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至</a:t>
            </a:r>
            <a:r>
              <a:rPr lang="en-US" altLang="zh-TW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12:34)</a:t>
            </a:r>
          </a:p>
          <a:p>
            <a:r>
              <a:rPr lang="zh-TW" alt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警政署宣導 </a:t>
            </a:r>
            <a:r>
              <a:rPr lang="zh-TW" alt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4"/>
              </a:rPr>
              <a:t>網頁</a:t>
            </a:r>
            <a:endParaRPr lang="en-US" altLang="zh-TW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桃園市警察局 </a:t>
            </a:r>
            <a:r>
              <a:rPr lang="en-US" altLang="zh-TW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RAP</a:t>
            </a:r>
            <a:r>
              <a:rPr lang="zh-TW" alt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5"/>
              </a:rPr>
              <a:t>動畫</a:t>
            </a:r>
            <a:endParaRPr lang="zh-TW" altLang="en-US" sz="2800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772275" y="5003800"/>
            <a:ext cx="1781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教育部性剝削防治教案及簡報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  <a:hlinkClick r:id="rId6"/>
              </a:rPr>
              <a:t>資料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2946" name="Picture 2" descr="http://s04.calm9.com/qrcode/2019-08/N3GENVDZY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5607" y="2957512"/>
            <a:ext cx="1848841" cy="1927226"/>
          </a:xfrm>
          <a:prstGeom prst="rect">
            <a:avLst/>
          </a:prstGeom>
          <a:noFill/>
        </p:spPr>
      </p:pic>
      <p:sp>
        <p:nvSpPr>
          <p:cNvPr id="1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性剝削樣態與防治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2948" name="Picture 4" descr="http://s04.calm9.com/qrcode/2019-08/D7D1PF6FRI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4356" y="1516062"/>
            <a:ext cx="1631379" cy="1812927"/>
          </a:xfrm>
          <a:prstGeom prst="rect">
            <a:avLst/>
          </a:prstGeom>
          <a:noFill/>
        </p:spPr>
      </p:pic>
      <p:sp>
        <p:nvSpPr>
          <p:cNvPr id="13" name="文字方塊 12"/>
          <p:cNvSpPr txBox="1"/>
          <p:nvPr/>
        </p:nvSpPr>
        <p:spPr>
          <a:xfrm>
            <a:off x="628650" y="323850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性剝削樣態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9"/>
          <a:srcRect t="12153" b="28299"/>
          <a:stretch>
            <a:fillRect/>
          </a:stretch>
        </p:blipFill>
        <p:spPr bwMode="auto">
          <a:xfrm>
            <a:off x="695325" y="3714865"/>
            <a:ext cx="5362575" cy="239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03813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8" y="2017387"/>
            <a:ext cx="1645920" cy="108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3128" y="2017387"/>
            <a:ext cx="1645920" cy="10804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49048" y="2017387"/>
            <a:ext cx="1645920" cy="1080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94967" y="2017387"/>
            <a:ext cx="1645920" cy="1080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40887" y="2017387"/>
            <a:ext cx="1645920" cy="108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2143116"/>
            <a:ext cx="2928958" cy="1362967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Helvetica Neue"/>
              </a:rPr>
              <a:t>2005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Helvetica Neue"/>
              </a:rPr>
              <a:t> </a:t>
            </a:r>
          </a:p>
          <a:p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94.3.31 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台國字第 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0940039183 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號函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Helvetica Neue"/>
              </a:rPr>
              <a:t>九年一貫教育的兩性議題修改成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Helvetica Neue"/>
              </a:rPr>
              <a:t>性別平等議題</a:t>
            </a:r>
            <a:endParaRPr lang="en-US" sz="16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6578" y="2143116"/>
            <a:ext cx="1928858" cy="1362967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Helvetica Neue"/>
              </a:rPr>
              <a:t>2004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Helvetica Neue"/>
              </a:rPr>
              <a:t> </a:t>
            </a:r>
          </a:p>
          <a:p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民國九十三年六月二十三日公布之「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性別平等教育法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」修訂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0100" y="3786190"/>
            <a:ext cx="5186370" cy="1592422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Calibri" panose="020F0502020204030204" pitchFamily="34" charset="0"/>
                <a:cs typeface="Helvetica Neue"/>
              </a:rPr>
              <a:t>1998</a:t>
            </a:r>
            <a:r>
              <a:rPr lang="en-US" sz="3600" dirty="0">
                <a:solidFill>
                  <a:schemeClr val="accent6"/>
                </a:solidFill>
                <a:latin typeface="Calibri" panose="020F0502020204030204" pitchFamily="34" charset="0"/>
                <a:cs typeface="Helvetica Neue"/>
              </a:rPr>
              <a:t> </a:t>
            </a:r>
          </a:p>
          <a:p>
            <a:r>
              <a:rPr lang="zh-TW" altLang="en-US" sz="1600" cap="all" dirty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  <a:cs typeface="Helvetica Neue"/>
              </a:rPr>
              <a:t>民國八十七年九月三十日公佈「國民教育階段九年一貫課程總綱綱要」，將兩性等</a:t>
            </a:r>
            <a:r>
              <a:rPr lang="zh-TW" altLang="en-US" sz="1600" b="1" cap="all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Helvetica Neue"/>
              </a:rPr>
              <a:t>重大議題融入七大學習領域</a:t>
            </a:r>
            <a:endParaRPr lang="en-US" sz="1600" dirty="0">
              <a:solidFill>
                <a:schemeClr val="tx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7950" y="3786190"/>
            <a:ext cx="2428892" cy="1592422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lstStyle/>
          <a:p>
            <a:r>
              <a:rPr lang="en-US" sz="3600" b="1" dirty="0">
                <a:solidFill>
                  <a:schemeClr val="accent4"/>
                </a:solidFill>
                <a:latin typeface="Calibri" panose="020F0502020204030204" pitchFamily="34" charset="0"/>
                <a:cs typeface="Helvetica Neue"/>
              </a:rPr>
              <a:t>1997</a:t>
            </a:r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cs typeface="Helvetica Neue"/>
              </a:rPr>
              <a:t> </a:t>
            </a:r>
          </a:p>
          <a:p>
            <a:r>
              <a:rPr lang="zh-TW" altLang="en-US" sz="1600" cap="all" dirty="0">
                <a:latin typeface="微軟正黑體" pitchFamily="34" charset="-120"/>
                <a:ea typeface="微軟正黑體" pitchFamily="34" charset="-120"/>
                <a:cs typeface="Helvetica Neue"/>
              </a:rPr>
              <a:t>立法院三讀通過</a:t>
            </a:r>
            <a:r>
              <a:rPr lang="zh-TW" altLang="en-US" sz="1600" cap="all" dirty="0">
                <a:solidFill>
                  <a:schemeClr val="accent4"/>
                </a:solidFill>
                <a:latin typeface="微軟正黑體" pitchFamily="34" charset="-120"/>
                <a:ea typeface="微軟正黑體" pitchFamily="34" charset="-120"/>
                <a:cs typeface="Helvetica Neue"/>
              </a:rPr>
              <a:t>「</a:t>
            </a:r>
            <a:r>
              <a:rPr lang="zh-TW" altLang="en-US" sz="1600" b="1" cap="all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Helvetica Neue"/>
              </a:rPr>
              <a:t>性侵害犯罪防治條例</a:t>
            </a:r>
            <a:r>
              <a:rPr lang="zh-TW" altLang="en-US" sz="1600" cap="all" dirty="0">
                <a:solidFill>
                  <a:schemeClr val="accent4"/>
                </a:solidFill>
                <a:latin typeface="微軟正黑體" pitchFamily="34" charset="-120"/>
                <a:ea typeface="微軟正黑體" pitchFamily="34" charset="-120"/>
                <a:cs typeface="Helvetica Neue"/>
              </a:rPr>
              <a:t>」</a:t>
            </a:r>
            <a:endParaRPr lang="en-US" sz="1600" dirty="0">
              <a:solidFill>
                <a:schemeClr val="tx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cs typeface="Helvetica Neu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7554" y="785794"/>
            <a:ext cx="1647510" cy="1592422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Helvetica Neue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7208" y="3682713"/>
            <a:ext cx="1645920" cy="10804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Helvetica Neue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03128" y="3682713"/>
            <a:ext cx="1645920" cy="10804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Helvetica Neu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49048" y="3682713"/>
            <a:ext cx="1645920" cy="10804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Helvetica Neue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94967" y="3682713"/>
            <a:ext cx="1645920" cy="10804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Helvetica Neu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40887" y="3682713"/>
            <a:ext cx="1645920" cy="1080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Helvetica Neue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3000364" y="214290"/>
            <a:ext cx="5770984" cy="617612"/>
          </a:xfrm>
        </p:spPr>
        <p:txBody>
          <a:bodyPr/>
          <a:lstStyle/>
          <a:p>
            <a:r>
              <a:rPr lang="zh-TW" altLang="en-US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性平法的意義與最新修訂</a:t>
            </a:r>
            <a:endParaRPr lang="en-US" cap="all" dirty="0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1214414" y="578645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愛在七夕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  <a:hlinkClick r:id="rId3"/>
              </a:rPr>
              <a:t>動畫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572132" y="571501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我愛偶像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  <a:hlinkClick r:id="rId4"/>
              </a:rPr>
              <a:t>動畫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3490" name="Picture 2" descr="http://s04.calm9.com/qrcode/2019-08/HYPFK0TF6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5000636"/>
            <a:ext cx="1400175" cy="1400175"/>
          </a:xfrm>
          <a:prstGeom prst="rect">
            <a:avLst/>
          </a:prstGeom>
          <a:noFill/>
        </p:spPr>
      </p:pic>
      <p:pic>
        <p:nvPicPr>
          <p:cNvPr id="63492" name="Picture 4" descr="http://s04.calm9.com/qrcode/2019-08/BXH4RAUYPF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5072074"/>
            <a:ext cx="1400175" cy="1400175"/>
          </a:xfrm>
          <a:prstGeom prst="rect">
            <a:avLst/>
          </a:prstGeom>
          <a:noFill/>
        </p:spPr>
      </p:pic>
      <p:sp>
        <p:nvSpPr>
          <p:cNvPr id="28" name="TextBox 6"/>
          <p:cNvSpPr txBox="1"/>
          <p:nvPr/>
        </p:nvSpPr>
        <p:spPr>
          <a:xfrm>
            <a:off x="3428992" y="2643182"/>
            <a:ext cx="3000396" cy="1362967"/>
          </a:xfrm>
          <a:prstGeom prst="rect">
            <a:avLst/>
          </a:prstGeom>
          <a:noFill/>
        </p:spPr>
        <p:txBody>
          <a:bodyPr wrap="square" lIns="0" tIns="0" rIns="91420" bIns="0" rtlCol="0">
            <a:noAutofit/>
          </a:bodyPr>
          <a:lstStyle/>
          <a:p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教育部台參字第 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</a:rPr>
              <a:t>0940038714C  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號令訂定</a:t>
            </a:r>
            <a:r>
              <a:rPr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校園性侵害性騷擾或性霸凌防治準則</a:t>
            </a:r>
            <a:endParaRPr lang="en-US" sz="16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Helvetica Neue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2571736" y="1214422"/>
            <a:ext cx="620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起源二：</a:t>
            </a:r>
            <a:r>
              <a:rPr lang="en-US" altLang="zh-TW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2012</a:t>
            </a: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年台灣推行</a:t>
            </a:r>
            <a:r>
              <a:rPr lang="en-US" altLang="zh-TW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CEDAW</a:t>
            </a: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消除對婦女一切歧視公約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2571736" y="857232"/>
            <a:ext cx="558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起源一：</a:t>
            </a:r>
            <a:r>
              <a:rPr lang="en-US" altLang="zh-TW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2000</a:t>
            </a: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年台灣屏東縣高樹國中學生葉永鋕事件</a:t>
            </a:r>
          </a:p>
        </p:txBody>
      </p:sp>
    </p:spTree>
    <p:extLst>
      <p:ext uri="{BB962C8B-B14F-4D97-AF65-F5344CB8AC3E}">
        <p14:creationId xmlns:p14="http://schemas.microsoft.com/office/powerpoint/2010/main" xmlns="" val="3465630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1357298"/>
            <a:ext cx="5770984" cy="617612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其他延伸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400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40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熟人性侵防治繪本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40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蝴蝶朵朵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400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40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情感教育千德爾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40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從單戀交往到好好分手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 l="13476" t="31250" r="36719" b="17708"/>
          <a:stretch>
            <a:fillRect/>
          </a:stretch>
        </p:blipFill>
        <p:spPr bwMode="auto">
          <a:xfrm>
            <a:off x="285720" y="3143248"/>
            <a:ext cx="607223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/>
          <a:srcRect l="24805" t="20833" r="37109" b="26042"/>
          <a:stretch>
            <a:fillRect/>
          </a:stretch>
        </p:blipFill>
        <p:spPr bwMode="auto">
          <a:xfrm>
            <a:off x="3857620" y="285728"/>
            <a:ext cx="464347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28926" y="285728"/>
            <a:ext cx="5770984" cy="617612"/>
          </a:xfrm>
        </p:spPr>
        <p:txBody>
          <a:bodyPr/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分享重點</a:t>
            </a:r>
            <a:endParaRPr 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4" name="Freeform 43"/>
          <p:cNvSpPr/>
          <p:nvPr/>
        </p:nvSpPr>
        <p:spPr>
          <a:xfrm>
            <a:off x="714348" y="3500438"/>
            <a:ext cx="1000132" cy="1143008"/>
          </a:xfrm>
          <a:custGeom>
            <a:avLst/>
            <a:gdLst/>
            <a:ahLst/>
            <a:cxnLst/>
            <a:rect l="l" t="t" r="r" b="b"/>
            <a:pathLst>
              <a:path w="832714" h="1146628">
                <a:moveTo>
                  <a:pt x="0" y="0"/>
                </a:moveTo>
                <a:lnTo>
                  <a:pt x="832414" y="0"/>
                </a:lnTo>
                <a:lnTo>
                  <a:pt x="460184" y="303271"/>
                </a:lnTo>
                <a:lnTo>
                  <a:pt x="625127" y="506031"/>
                </a:lnTo>
                <a:lnTo>
                  <a:pt x="758691" y="395800"/>
                </a:lnTo>
                <a:cubicBezTo>
                  <a:pt x="788193" y="369517"/>
                  <a:pt x="812868" y="344306"/>
                  <a:pt x="832714" y="320168"/>
                </a:cubicBezTo>
                <a:cubicBezTo>
                  <a:pt x="829496" y="382927"/>
                  <a:pt x="827887" y="452123"/>
                  <a:pt x="827887" y="527755"/>
                </a:cubicBezTo>
                <a:lnTo>
                  <a:pt x="827887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Freeform 44"/>
          <p:cNvSpPr/>
          <p:nvPr/>
        </p:nvSpPr>
        <p:spPr>
          <a:xfrm>
            <a:off x="1357290" y="4929198"/>
            <a:ext cx="859971" cy="859971"/>
          </a:xfrm>
          <a:custGeom>
            <a:avLst/>
            <a:gdLst>
              <a:gd name="connsiteX0" fmla="*/ 1146628 w 1146628"/>
              <a:gd name="connsiteY0" fmla="*/ 595793 h 1146628"/>
              <a:gd name="connsiteX1" fmla="*/ 1146628 w 1146628"/>
              <a:gd name="connsiteY1" fmla="*/ 888217 h 1146628"/>
              <a:gd name="connsiteX2" fmla="*/ 850416 w 1146628"/>
              <a:gd name="connsiteY2" fmla="*/ 888217 h 1146628"/>
              <a:gd name="connsiteX3" fmla="*/ 850416 w 1146628"/>
              <a:gd name="connsiteY3" fmla="*/ 880171 h 1146628"/>
              <a:gd name="connsiteX4" fmla="*/ 1105877 w 1146628"/>
              <a:gd name="connsiteY4" fmla="*/ 642009 h 1146628"/>
              <a:gd name="connsiteX5" fmla="*/ 0 w 1146628"/>
              <a:gd name="connsiteY5" fmla="*/ 0 h 1146628"/>
              <a:gd name="connsiteX6" fmla="*/ 643055 w 1146628"/>
              <a:gd name="connsiteY6" fmla="*/ 0 h 1146628"/>
              <a:gd name="connsiteX7" fmla="*/ 581679 w 1146628"/>
              <a:gd name="connsiteY7" fmla="*/ 29304 h 1146628"/>
              <a:gd name="connsiteX8" fmla="*/ 428804 w 1146628"/>
              <a:gd name="connsiteY8" fmla="*/ 145569 h 1146628"/>
              <a:gd name="connsiteX9" fmla="*/ 603403 w 1146628"/>
              <a:gd name="connsiteY9" fmla="*/ 349938 h 1146628"/>
              <a:gd name="connsiteX10" fmla="*/ 731737 w 1146628"/>
              <a:gd name="connsiteY10" fmla="*/ 256202 h 1146628"/>
              <a:gd name="connsiteX11" fmla="*/ 843979 w 1146628"/>
              <a:gd name="connsiteY11" fmla="*/ 224420 h 1146628"/>
              <a:gd name="connsiteX12" fmla="*/ 927658 w 1146628"/>
              <a:gd name="connsiteY12" fmla="*/ 250972 h 1146628"/>
              <a:gd name="connsiteX13" fmla="*/ 957428 w 1146628"/>
              <a:gd name="connsiteY13" fmla="*/ 323386 h 1146628"/>
              <a:gd name="connsiteX14" fmla="*/ 942543 w 1146628"/>
              <a:gd name="connsiteY14" fmla="*/ 394191 h 1146628"/>
              <a:gd name="connsiteX15" fmla="*/ 889841 w 1146628"/>
              <a:gd name="connsiteY15" fmla="*/ 475054 h 1146628"/>
              <a:gd name="connsiteX16" fmla="*/ 728921 w 1146628"/>
              <a:gd name="connsiteY16" fmla="*/ 650859 h 1146628"/>
              <a:gd name="connsiteX17" fmla="*/ 441678 w 1146628"/>
              <a:gd name="connsiteY17" fmla="*/ 941321 h 1146628"/>
              <a:gd name="connsiteX18" fmla="*/ 441678 w 1146628"/>
              <a:gd name="connsiteY18" fmla="*/ 1146628 h 1146628"/>
              <a:gd name="connsiteX19" fmla="*/ 0 w 1146628"/>
              <a:gd name="connsiteY19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46628" h="1146628">
                <a:moveTo>
                  <a:pt x="1146628" y="595793"/>
                </a:moveTo>
                <a:lnTo>
                  <a:pt x="1146628" y="888217"/>
                </a:lnTo>
                <a:lnTo>
                  <a:pt x="850416" y="888217"/>
                </a:lnTo>
                <a:lnTo>
                  <a:pt x="850416" y="880171"/>
                </a:lnTo>
                <a:cubicBezTo>
                  <a:pt x="980761" y="763235"/>
                  <a:pt x="1065915" y="683848"/>
                  <a:pt x="1105877" y="642009"/>
                </a:cubicBezTo>
                <a:close/>
                <a:moveTo>
                  <a:pt x="0" y="0"/>
                </a:moveTo>
                <a:lnTo>
                  <a:pt x="643055" y="0"/>
                </a:lnTo>
                <a:lnTo>
                  <a:pt x="581679" y="29304"/>
                </a:lnTo>
                <a:cubicBezTo>
                  <a:pt x="540376" y="52638"/>
                  <a:pt x="489418" y="91393"/>
                  <a:pt x="428804" y="145569"/>
                </a:cubicBezTo>
                <a:lnTo>
                  <a:pt x="603403" y="349938"/>
                </a:lnTo>
                <a:cubicBezTo>
                  <a:pt x="651143" y="308635"/>
                  <a:pt x="693921" y="277390"/>
                  <a:pt x="731737" y="256202"/>
                </a:cubicBezTo>
                <a:cubicBezTo>
                  <a:pt x="769553" y="235014"/>
                  <a:pt x="806967" y="224420"/>
                  <a:pt x="843979" y="224420"/>
                </a:cubicBezTo>
                <a:cubicBezTo>
                  <a:pt x="879918" y="224420"/>
                  <a:pt x="907811" y="233271"/>
                  <a:pt x="927658" y="250972"/>
                </a:cubicBezTo>
                <a:cubicBezTo>
                  <a:pt x="947504" y="268673"/>
                  <a:pt x="957428" y="292811"/>
                  <a:pt x="957428" y="323386"/>
                </a:cubicBezTo>
                <a:cubicBezTo>
                  <a:pt x="957428" y="348061"/>
                  <a:pt x="952466" y="371662"/>
                  <a:pt x="942543" y="394191"/>
                </a:cubicBezTo>
                <a:cubicBezTo>
                  <a:pt x="932619" y="416720"/>
                  <a:pt x="915052" y="443674"/>
                  <a:pt x="889841" y="475054"/>
                </a:cubicBezTo>
                <a:cubicBezTo>
                  <a:pt x="864630" y="506433"/>
                  <a:pt x="810990" y="565035"/>
                  <a:pt x="728921" y="650859"/>
                </a:cubicBezTo>
                <a:lnTo>
                  <a:pt x="441678" y="941321"/>
                </a:lnTo>
                <a:lnTo>
                  <a:pt x="441678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Freeform 45"/>
          <p:cNvSpPr/>
          <p:nvPr/>
        </p:nvSpPr>
        <p:spPr>
          <a:xfrm>
            <a:off x="4429124" y="3500438"/>
            <a:ext cx="1000132" cy="928694"/>
          </a:xfrm>
          <a:custGeom>
            <a:avLst/>
            <a:gdLst>
              <a:gd name="connsiteX0" fmla="*/ 1146628 w 1146628"/>
              <a:gd name="connsiteY0" fmla="*/ 452368 h 1146628"/>
              <a:gd name="connsiteX1" fmla="*/ 1146628 w 1146628"/>
              <a:gd name="connsiteY1" fmla="*/ 577914 h 1146628"/>
              <a:gd name="connsiteX2" fmla="*/ 1124886 w 1146628"/>
              <a:gd name="connsiteY2" fmla="*/ 567080 h 1146628"/>
              <a:gd name="connsiteX3" fmla="*/ 996049 w 1146628"/>
              <a:gd name="connsiteY3" fmla="*/ 535801 h 1146628"/>
              <a:gd name="connsiteX4" fmla="*/ 996049 w 1146628"/>
              <a:gd name="connsiteY4" fmla="*/ 530974 h 1146628"/>
              <a:gd name="connsiteX5" fmla="*/ 1107486 w 1146628"/>
              <a:gd name="connsiteY5" fmla="*/ 484810 h 1146628"/>
              <a:gd name="connsiteX6" fmla="*/ 0 w 1146628"/>
              <a:gd name="connsiteY6" fmla="*/ 0 h 1146628"/>
              <a:gd name="connsiteX7" fmla="*/ 601092 w 1146628"/>
              <a:gd name="connsiteY7" fmla="*/ 0 h 1146628"/>
              <a:gd name="connsiteX8" fmla="*/ 544969 w 1146628"/>
              <a:gd name="connsiteY8" fmla="*/ 21258 h 1146628"/>
              <a:gd name="connsiteX9" fmla="*/ 450529 w 1146628"/>
              <a:gd name="connsiteY9" fmla="*/ 76373 h 1146628"/>
              <a:gd name="connsiteX10" fmla="*/ 582483 w 1146628"/>
              <a:gd name="connsiteY10" fmla="*/ 288788 h 1146628"/>
              <a:gd name="connsiteX11" fmla="*/ 815818 w 1146628"/>
              <a:gd name="connsiteY11" fmla="*/ 213156 h 1146628"/>
              <a:gd name="connsiteX12" fmla="*/ 911968 w 1146628"/>
              <a:gd name="connsiteY12" fmla="*/ 235685 h 1146628"/>
              <a:gd name="connsiteX13" fmla="*/ 947773 w 1146628"/>
              <a:gd name="connsiteY13" fmla="*/ 304880 h 1146628"/>
              <a:gd name="connsiteX14" fmla="*/ 705587 w 1146628"/>
              <a:gd name="connsiteY14" fmla="*/ 428789 h 1146628"/>
              <a:gd name="connsiteX15" fmla="*/ 631564 w 1146628"/>
              <a:gd name="connsiteY15" fmla="*/ 428789 h 1146628"/>
              <a:gd name="connsiteX16" fmla="*/ 631564 w 1146628"/>
              <a:gd name="connsiteY16" fmla="*/ 667756 h 1146628"/>
              <a:gd name="connsiteX17" fmla="*/ 703978 w 1146628"/>
              <a:gd name="connsiteY17" fmla="*/ 667756 h 1146628"/>
              <a:gd name="connsiteX18" fmla="*/ 848807 w 1146628"/>
              <a:gd name="connsiteY18" fmla="*/ 681032 h 1146628"/>
              <a:gd name="connsiteX19" fmla="*/ 929267 w 1146628"/>
              <a:gd name="connsiteY19" fmla="*/ 720457 h 1146628"/>
              <a:gd name="connsiteX20" fmla="*/ 954209 w 1146628"/>
              <a:gd name="connsiteY20" fmla="*/ 794883 h 1146628"/>
              <a:gd name="connsiteX21" fmla="*/ 906336 w 1146628"/>
              <a:gd name="connsiteY21" fmla="*/ 887010 h 1146628"/>
              <a:gd name="connsiteX22" fmla="*/ 753864 w 1146628"/>
              <a:gd name="connsiteY22" fmla="*/ 916378 h 1146628"/>
              <a:gd name="connsiteX23" fmla="*/ 606219 w 1146628"/>
              <a:gd name="connsiteY23" fmla="*/ 897470 h 1146628"/>
              <a:gd name="connsiteX24" fmla="*/ 448919 w 1146628"/>
              <a:gd name="connsiteY24" fmla="*/ 839136 h 1146628"/>
              <a:gd name="connsiteX25" fmla="*/ 448919 w 1146628"/>
              <a:gd name="connsiteY25" fmla="*/ 1103046 h 1146628"/>
              <a:gd name="connsiteX26" fmla="*/ 539739 w 1146628"/>
              <a:gd name="connsiteY26" fmla="*/ 1133621 h 1146628"/>
              <a:gd name="connsiteX27" fmla="*/ 596443 w 1146628"/>
              <a:gd name="connsiteY27" fmla="*/ 1146628 h 1146628"/>
              <a:gd name="connsiteX28" fmla="*/ 0 w 1146628"/>
              <a:gd name="connsiteY28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46628" h="1146628">
                <a:moveTo>
                  <a:pt x="1146628" y="452368"/>
                </a:moveTo>
                <a:lnTo>
                  <a:pt x="1146628" y="577914"/>
                </a:lnTo>
                <a:lnTo>
                  <a:pt x="1124886" y="567080"/>
                </a:lnTo>
                <a:cubicBezTo>
                  <a:pt x="1088075" y="552396"/>
                  <a:pt x="1045129" y="541970"/>
                  <a:pt x="996049" y="535801"/>
                </a:cubicBezTo>
                <a:lnTo>
                  <a:pt x="996049" y="530974"/>
                </a:lnTo>
                <a:cubicBezTo>
                  <a:pt x="1038156" y="519173"/>
                  <a:pt x="1075302" y="503785"/>
                  <a:pt x="1107486" y="484810"/>
                </a:cubicBezTo>
                <a:close/>
                <a:moveTo>
                  <a:pt x="0" y="0"/>
                </a:moveTo>
                <a:lnTo>
                  <a:pt x="601092" y="0"/>
                </a:lnTo>
                <a:lnTo>
                  <a:pt x="544969" y="21258"/>
                </a:lnTo>
                <a:cubicBezTo>
                  <a:pt x="513120" y="36546"/>
                  <a:pt x="481640" y="54917"/>
                  <a:pt x="450529" y="76373"/>
                </a:cubicBezTo>
                <a:lnTo>
                  <a:pt x="582483" y="288788"/>
                </a:lnTo>
                <a:cubicBezTo>
                  <a:pt x="662944" y="238367"/>
                  <a:pt x="740722" y="213156"/>
                  <a:pt x="815818" y="213156"/>
                </a:cubicBezTo>
                <a:cubicBezTo>
                  <a:pt x="856048" y="213156"/>
                  <a:pt x="888098" y="220666"/>
                  <a:pt x="911968" y="235685"/>
                </a:cubicBezTo>
                <a:cubicBezTo>
                  <a:pt x="935838" y="250704"/>
                  <a:pt x="947773" y="273769"/>
                  <a:pt x="947773" y="304880"/>
                </a:cubicBezTo>
                <a:cubicBezTo>
                  <a:pt x="947773" y="387486"/>
                  <a:pt x="867044" y="428789"/>
                  <a:pt x="705587" y="428789"/>
                </a:cubicBezTo>
                <a:lnTo>
                  <a:pt x="631564" y="428789"/>
                </a:lnTo>
                <a:lnTo>
                  <a:pt x="631564" y="667756"/>
                </a:lnTo>
                <a:lnTo>
                  <a:pt x="703978" y="667756"/>
                </a:lnTo>
                <a:cubicBezTo>
                  <a:pt x="763519" y="667756"/>
                  <a:pt x="811795" y="672181"/>
                  <a:pt x="848807" y="681032"/>
                </a:cubicBezTo>
                <a:cubicBezTo>
                  <a:pt x="885818" y="689883"/>
                  <a:pt x="912638" y="703024"/>
                  <a:pt x="929267" y="720457"/>
                </a:cubicBezTo>
                <a:cubicBezTo>
                  <a:pt x="945895" y="737890"/>
                  <a:pt x="954209" y="762699"/>
                  <a:pt x="954209" y="794883"/>
                </a:cubicBezTo>
                <a:cubicBezTo>
                  <a:pt x="954209" y="836722"/>
                  <a:pt x="938252" y="867431"/>
                  <a:pt x="906336" y="887010"/>
                </a:cubicBezTo>
                <a:cubicBezTo>
                  <a:pt x="874420" y="906589"/>
                  <a:pt x="823596" y="916378"/>
                  <a:pt x="753864" y="916378"/>
                </a:cubicBezTo>
                <a:cubicBezTo>
                  <a:pt x="708806" y="916378"/>
                  <a:pt x="659591" y="910075"/>
                  <a:pt x="606219" y="897470"/>
                </a:cubicBezTo>
                <a:cubicBezTo>
                  <a:pt x="552847" y="884864"/>
                  <a:pt x="500414" y="865420"/>
                  <a:pt x="448919" y="839136"/>
                </a:cubicBezTo>
                <a:lnTo>
                  <a:pt x="448919" y="1103046"/>
                </a:lnTo>
                <a:cubicBezTo>
                  <a:pt x="480299" y="1115115"/>
                  <a:pt x="510572" y="1125306"/>
                  <a:pt x="539739" y="1133621"/>
                </a:cubicBezTo>
                <a:lnTo>
                  <a:pt x="596443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Freeform 46"/>
          <p:cNvSpPr/>
          <p:nvPr/>
        </p:nvSpPr>
        <p:spPr>
          <a:xfrm>
            <a:off x="4643438" y="4857760"/>
            <a:ext cx="928694" cy="928694"/>
          </a:xfrm>
          <a:custGeom>
            <a:avLst/>
            <a:gdLst/>
            <a:ahLst/>
            <a:cxnLst/>
            <a:rect l="l" t="t" r="r" b="b"/>
            <a:pathLst>
              <a:path w="897083" h="1146628">
                <a:moveTo>
                  <a:pt x="888232" y="375685"/>
                </a:moveTo>
                <a:lnTo>
                  <a:pt x="897083" y="375685"/>
                </a:lnTo>
                <a:cubicBezTo>
                  <a:pt x="896010" y="377831"/>
                  <a:pt x="894535" y="400762"/>
                  <a:pt x="892657" y="444479"/>
                </a:cubicBezTo>
                <a:cubicBezTo>
                  <a:pt x="890780" y="488196"/>
                  <a:pt x="889841" y="522928"/>
                  <a:pt x="889841" y="548675"/>
                </a:cubicBezTo>
                <a:lnTo>
                  <a:pt x="889841" y="685457"/>
                </a:lnTo>
                <a:lnTo>
                  <a:pt x="695932" y="685457"/>
                </a:lnTo>
                <a:lnTo>
                  <a:pt x="826278" y="491548"/>
                </a:lnTo>
                <a:cubicBezTo>
                  <a:pt x="849343" y="455609"/>
                  <a:pt x="869994" y="416988"/>
                  <a:pt x="888232" y="375685"/>
                </a:cubicBezTo>
                <a:close/>
                <a:moveTo>
                  <a:pt x="0" y="0"/>
                </a:moveTo>
                <a:lnTo>
                  <a:pt x="892304" y="0"/>
                </a:lnTo>
                <a:lnTo>
                  <a:pt x="420758" y="689480"/>
                </a:lnTo>
                <a:lnTo>
                  <a:pt x="420758" y="922815"/>
                </a:lnTo>
                <a:lnTo>
                  <a:pt x="889841" y="922815"/>
                </a:lnTo>
                <a:lnTo>
                  <a:pt x="889841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Freeform 47"/>
          <p:cNvSpPr/>
          <p:nvPr/>
        </p:nvSpPr>
        <p:spPr>
          <a:xfrm>
            <a:off x="2214546" y="928670"/>
            <a:ext cx="2143140" cy="1928826"/>
          </a:xfrm>
          <a:custGeom>
            <a:avLst/>
            <a:gdLst>
              <a:gd name="connsiteX0" fmla="*/ 802944 w 1146628"/>
              <a:gd name="connsiteY0" fmla="*/ 238903 h 1146628"/>
              <a:gd name="connsiteX1" fmla="*/ 1146628 w 1146628"/>
              <a:gd name="connsiteY1" fmla="*/ 238903 h 1146628"/>
              <a:gd name="connsiteX2" fmla="*/ 1146628 w 1146628"/>
              <a:gd name="connsiteY2" fmla="*/ 455520 h 1146628"/>
              <a:gd name="connsiteX3" fmla="*/ 1109900 w 1146628"/>
              <a:gd name="connsiteY3" fmla="*/ 426778 h 1146628"/>
              <a:gd name="connsiteX4" fmla="*/ 926853 w 1146628"/>
              <a:gd name="connsiteY4" fmla="*/ 379708 h 1146628"/>
              <a:gd name="connsiteX5" fmla="*/ 877772 w 1146628"/>
              <a:gd name="connsiteY5" fmla="*/ 380915 h 1146628"/>
              <a:gd name="connsiteX6" fmla="*/ 788461 w 1146628"/>
              <a:gd name="connsiteY6" fmla="*/ 394191 h 1146628"/>
              <a:gd name="connsiteX7" fmla="*/ 0 w 1146628"/>
              <a:gd name="connsiteY7" fmla="*/ 0 h 1146628"/>
              <a:gd name="connsiteX8" fmla="*/ 530759 w 1146628"/>
              <a:gd name="connsiteY8" fmla="*/ 0 h 1146628"/>
              <a:gd name="connsiteX9" fmla="*/ 488345 w 1146628"/>
              <a:gd name="connsiteY9" fmla="*/ 595342 h 1146628"/>
              <a:gd name="connsiteX10" fmla="*/ 605012 w 1146628"/>
              <a:gd name="connsiteY10" fmla="*/ 653273 h 1146628"/>
              <a:gd name="connsiteX11" fmla="*/ 766737 w 1146628"/>
              <a:gd name="connsiteY11" fmla="*/ 625112 h 1146628"/>
              <a:gd name="connsiteX12" fmla="*/ 913175 w 1146628"/>
              <a:gd name="connsiteY12" fmla="*/ 662928 h 1146628"/>
              <a:gd name="connsiteX13" fmla="*/ 961451 w 1146628"/>
              <a:gd name="connsiteY13" fmla="*/ 768331 h 1146628"/>
              <a:gd name="connsiteX14" fmla="*/ 913979 w 1146628"/>
              <a:gd name="connsiteY14" fmla="*/ 878964 h 1146628"/>
              <a:gd name="connsiteX15" fmla="*/ 778002 w 1146628"/>
              <a:gd name="connsiteY15" fmla="*/ 916378 h 1146628"/>
              <a:gd name="connsiteX16" fmla="*/ 626334 w 1146628"/>
              <a:gd name="connsiteY16" fmla="*/ 895458 h 1146628"/>
              <a:gd name="connsiteX17" fmla="*/ 468230 w 1146628"/>
              <a:gd name="connsiteY17" fmla="*/ 842355 h 1146628"/>
              <a:gd name="connsiteX18" fmla="*/ 468230 w 1146628"/>
              <a:gd name="connsiteY18" fmla="*/ 1103046 h 1146628"/>
              <a:gd name="connsiteX19" fmla="*/ 538130 w 1146628"/>
              <a:gd name="connsiteY19" fmla="*/ 1130855 h 1146628"/>
              <a:gd name="connsiteX20" fmla="*/ 601144 w 1146628"/>
              <a:gd name="connsiteY20" fmla="*/ 1146628 h 1146628"/>
              <a:gd name="connsiteX21" fmla="*/ 0 w 1146628"/>
              <a:gd name="connsiteY21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46628" h="1146628">
                <a:moveTo>
                  <a:pt x="802944" y="238903"/>
                </a:moveTo>
                <a:lnTo>
                  <a:pt x="1146628" y="238903"/>
                </a:lnTo>
                <a:lnTo>
                  <a:pt x="1146628" y="455520"/>
                </a:lnTo>
                <a:lnTo>
                  <a:pt x="1109900" y="426778"/>
                </a:lnTo>
                <a:cubicBezTo>
                  <a:pt x="1055455" y="395398"/>
                  <a:pt x="994440" y="379708"/>
                  <a:pt x="926853" y="379708"/>
                </a:cubicBezTo>
                <a:cubicBezTo>
                  <a:pt x="911834" y="379708"/>
                  <a:pt x="895473" y="380111"/>
                  <a:pt x="877772" y="380915"/>
                </a:cubicBezTo>
                <a:cubicBezTo>
                  <a:pt x="860071" y="381720"/>
                  <a:pt x="830301" y="386145"/>
                  <a:pt x="788461" y="394191"/>
                </a:cubicBezTo>
                <a:close/>
                <a:moveTo>
                  <a:pt x="0" y="0"/>
                </a:moveTo>
                <a:lnTo>
                  <a:pt x="530759" y="0"/>
                </a:lnTo>
                <a:lnTo>
                  <a:pt x="488345" y="595342"/>
                </a:lnTo>
                <a:lnTo>
                  <a:pt x="605012" y="653273"/>
                </a:lnTo>
                <a:cubicBezTo>
                  <a:pt x="662944" y="634499"/>
                  <a:pt x="716852" y="625112"/>
                  <a:pt x="766737" y="625112"/>
                </a:cubicBezTo>
                <a:cubicBezTo>
                  <a:pt x="832178" y="625112"/>
                  <a:pt x="880991" y="637717"/>
                  <a:pt x="913175" y="662928"/>
                </a:cubicBezTo>
                <a:cubicBezTo>
                  <a:pt x="945359" y="688139"/>
                  <a:pt x="961451" y="723274"/>
                  <a:pt x="961451" y="768331"/>
                </a:cubicBezTo>
                <a:cubicBezTo>
                  <a:pt x="961451" y="817144"/>
                  <a:pt x="945627" y="854021"/>
                  <a:pt x="913979" y="878964"/>
                </a:cubicBezTo>
                <a:cubicBezTo>
                  <a:pt x="882332" y="903907"/>
                  <a:pt x="837006" y="916378"/>
                  <a:pt x="778002" y="916378"/>
                </a:cubicBezTo>
                <a:cubicBezTo>
                  <a:pt x="735626" y="916378"/>
                  <a:pt x="685070" y="909405"/>
                  <a:pt x="626334" y="895458"/>
                </a:cubicBezTo>
                <a:cubicBezTo>
                  <a:pt x="567598" y="881512"/>
                  <a:pt x="514897" y="863811"/>
                  <a:pt x="468230" y="842355"/>
                </a:cubicBezTo>
                <a:lnTo>
                  <a:pt x="468230" y="1103046"/>
                </a:lnTo>
                <a:cubicBezTo>
                  <a:pt x="489954" y="1113640"/>
                  <a:pt x="513254" y="1122909"/>
                  <a:pt x="538130" y="1130855"/>
                </a:cubicBezTo>
                <a:lnTo>
                  <a:pt x="601144" y="1146628"/>
                </a:lnTo>
                <a:lnTo>
                  <a:pt x="0" y="114662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" name="Group 58"/>
          <p:cNvGrpSpPr/>
          <p:nvPr/>
        </p:nvGrpSpPr>
        <p:grpSpPr>
          <a:xfrm>
            <a:off x="2214546" y="4857760"/>
            <a:ext cx="1800493" cy="941965"/>
            <a:chOff x="1830470" y="2005243"/>
            <a:chExt cx="2400658" cy="1255955"/>
          </a:xfrm>
        </p:grpSpPr>
        <p:sp>
          <p:nvSpPr>
            <p:cNvPr id="60" name="TextBox 59"/>
            <p:cNvSpPr txBox="1"/>
            <p:nvPr/>
          </p:nvSpPr>
          <p:spPr>
            <a:xfrm>
              <a:off x="1830470" y="2005243"/>
              <a:ext cx="240065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cap="all" dirty="0">
                  <a:solidFill>
                    <a:schemeClr val="tx1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校園性教育風景</a:t>
              </a:r>
              <a:endParaRPr 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925721" y="2481497"/>
              <a:ext cx="2286017" cy="779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16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到底要教多少</a:t>
              </a:r>
              <a:r>
                <a:rPr lang="en-US" altLang="zh-TW" sz="16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??</a:t>
              </a:r>
            </a:p>
            <a:p>
              <a:pPr algn="just"/>
              <a:r>
                <a:rPr lang="zh-TW" altLang="en-US" sz="16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外界壓力知多少</a:t>
              </a:r>
              <a:r>
                <a:rPr lang="en-US" altLang="zh-TW" sz="16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?</a:t>
              </a:r>
              <a:endParaRPr 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" name="Group 94"/>
          <p:cNvGrpSpPr/>
          <p:nvPr/>
        </p:nvGrpSpPr>
        <p:grpSpPr>
          <a:xfrm>
            <a:off x="1714480" y="3429000"/>
            <a:ext cx="4743710" cy="1188188"/>
            <a:chOff x="2116222" y="1909989"/>
            <a:chExt cx="2104097" cy="962726"/>
          </a:xfrm>
        </p:grpSpPr>
        <p:sp>
          <p:nvSpPr>
            <p:cNvPr id="96" name="TextBox 95"/>
            <p:cNvSpPr txBox="1"/>
            <p:nvPr/>
          </p:nvSpPr>
          <p:spPr>
            <a:xfrm>
              <a:off x="2116222" y="1909989"/>
              <a:ext cx="798618" cy="299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cap="all" dirty="0">
                  <a:solidFill>
                    <a:schemeClr val="tx1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性教育的一二三</a:t>
              </a:r>
              <a:endParaRPr 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147909" y="2199402"/>
              <a:ext cx="2072410" cy="673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Font typeface="Wingdings" pitchFamily="2" charset="2"/>
                <a:buChar char="u"/>
              </a:pPr>
              <a:r>
                <a:rPr lang="zh-TW" altLang="en-US" sz="16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先從教學者的起點出發</a:t>
              </a:r>
              <a:endParaRPr lang="en-US" altLang="zh-TW" sz="1600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just">
                <a:buFont typeface="Wingdings" pitchFamily="2" charset="2"/>
                <a:buChar char="u"/>
              </a:pPr>
              <a:r>
                <a:rPr lang="zh-TW" altLang="en-US" sz="16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教育部的法源</a:t>
              </a:r>
              <a:endParaRPr lang="en-US" altLang="zh-TW" sz="1600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just">
                <a:buFont typeface="Wingdings" pitchFamily="2" charset="2"/>
                <a:buChar char="u"/>
              </a:pPr>
              <a:r>
                <a:rPr lang="zh-TW" altLang="en-US" sz="1600" dirty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課本裡教什麼</a:t>
              </a:r>
              <a:endParaRPr lang="en-US" sz="1600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5572132" y="350043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我們可以怎麼教</a:t>
            </a:r>
            <a:endParaRPr lang="en-US" b="1" cap="all" dirty="0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715008" y="4857760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老師到底怎麼做</a:t>
            </a:r>
            <a:r>
              <a:rPr lang="en-US" altLang="zh-TW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??</a:t>
            </a:r>
            <a:endParaRPr lang="en-US" b="1" cap="all" dirty="0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500562" y="1214422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從事件中學習</a:t>
            </a:r>
            <a:endParaRPr lang="en-US" sz="3600" b="1" cap="all" dirty="0">
              <a:solidFill>
                <a:schemeClr val="tx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TextBox 93"/>
          <p:cNvSpPr txBox="1"/>
          <p:nvPr/>
        </p:nvSpPr>
        <p:spPr>
          <a:xfrm>
            <a:off x="4572000" y="1928802"/>
            <a:ext cx="35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常見的校園案例討論</a:t>
            </a:r>
            <a:endParaRPr lang="en-US" altLang="zh-TW" sz="2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2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什麼學生都有的時代</a:t>
            </a:r>
            <a:endParaRPr lang="en-US" sz="2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TextBox 93"/>
          <p:cNvSpPr txBox="1"/>
          <p:nvPr/>
        </p:nvSpPr>
        <p:spPr>
          <a:xfrm>
            <a:off x="5643570" y="3857628"/>
            <a:ext cx="4143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戲法人人都會，</a:t>
            </a:r>
            <a:endParaRPr lang="en-US" altLang="zh-TW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但是心態決定一切</a:t>
            </a:r>
            <a:endParaRPr lang="en-US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" name="TextBox 93"/>
          <p:cNvSpPr txBox="1"/>
          <p:nvPr/>
        </p:nvSpPr>
        <p:spPr>
          <a:xfrm>
            <a:off x="5715008" y="5214950"/>
            <a:ext cx="235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面對危機教機智</a:t>
            </a:r>
            <a:endParaRPr lang="en-US" altLang="zh-TW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16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性教育與網路的愛與愁</a:t>
            </a:r>
            <a:endParaRPr lang="en-US" sz="16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743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6219825" y="4808538"/>
            <a:ext cx="2024063" cy="617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zh-TW" altLang="zh-TW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資料來源：</a:t>
            </a:r>
            <a:endParaRPr lang="en-US" altLang="zh-TW" sz="20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zh-TW" altLang="zh-TW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教育部</a:t>
            </a:r>
            <a:r>
              <a:rPr lang="zh-TW" altLang="en-US" sz="2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身體活動指導篇</a:t>
            </a:r>
            <a:r>
              <a:rPr lang="zh-TW" altLang="zh-TW" sz="2000" b="1" u="sng" dirty="0">
                <a:solidFill>
                  <a:srgbClr val="CCCCFF"/>
                </a:solidFill>
                <a:latin typeface="微軟正黑體" pitchFamily="34" charset="-120"/>
                <a:ea typeface="微軟正黑體" pitchFamily="34" charset="-120"/>
                <a:hlinkClick r:id="rId3"/>
              </a:rPr>
              <a:t>說明</a:t>
            </a:r>
            <a:endParaRPr lang="zh-TW" altLang="zh-TW" sz="2000" b="1" u="sng" dirty="0">
              <a:solidFill>
                <a:srgbClr val="CCCCFF"/>
              </a:solidFill>
              <a:latin typeface="微軟正黑體" pitchFamily="34" charset="-120"/>
              <a:ea typeface="微軟正黑體" pitchFamily="34" charset="-120"/>
              <a:hlinkClick r:id="rId4"/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CB5471-A538-46C2-802F-F972FAEF81FB}" type="slidenum">
              <a:rPr lang="en-US" altLang="zh-TW" sz="1800">
                <a:solidFill>
                  <a:srgbClr val="000000"/>
                </a:solidFill>
                <a:latin typeface="Calibri" charset="0"/>
              </a:rPr>
              <a:pPr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42</a:t>
            </a:fld>
            <a:endParaRPr lang="en-US" altLang="zh-TW" sz="18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269" name="AutoShape 7" descr="data:image/png;base64,iVBORw0KGgoAAAANSUhEUgAAAKgAAACoCAYAAAB0S6W0AAAMBElEQVR4Xu2d7XLcug4Er9//oX2qEq9vSYnUbA0py87kL/gBDBogpd113t7f39//139V4KEKvBXQh2ambv1SoIAWhEcrUEAfnZ46V0DLwKMVKKCPTk+dK6Bl4NEKFNBHp6fOFdAy8GgFCuij01PnhgF9e3u7Va39B1y0fzp+H9x+P1qf7CRe+oEe6bPfP/WX4iH7aLwF9EDJAkqIZfYCCh2fBCqgGYA0m/R/zW8HbQf9/Zn3F1/hjoC+DOhoBVAlfVbKTqB0/bQDjvp95P/qO5/V52497J2+gO6+VUgJK6Bzv4V5Ve920A8SbUeiDtEOulWggO6IIEHI3g76wzqovWTTe7jZHc3uZ+Ohjjm741p9qCCtnQrY6r38DmoTOiuAw8DgoWt2QgroVoFZ+Z12By2g5wlqB91+Ejl6AhTQg4ckW3DtoP94B10NDN2pyE5XBppv7bP1IP/tfv/cEW8Fsh3NAkJH9ugRdnXf2XoU0F0mbIXNTshVMK4+lK3ez66/Wn+7/rd/ii+g5y++C6h8bUOC2QojQOlIpfnkr7WTP3RFsPvZ8bP1pysVXSF+fAclIApo9pRt9bMFUEAf+nWyV2IsALZjph3O+ldA4aHraUcoAWUBoPXIbgGy/tn1l3dQEoTsdEexduoYFmArOCWUriRWLxsvxZ/6N2v9aZ8kkaBktwASMDZhFijrr/XH6pWuT/GQP2S/un4B/VC2gF77rJzAPLpjj3boAlpAfylwtcM9FtBRx66OoyO89u0Xigkwa7+at9F5yzvoqCNXxxXAtQCSvlfzNjqvgMofydkOQwn+7vZR0K6OK6AFdMOOLcCr4I3Omw7o6Marxs0WmDrc7Nc2pEvqD+lD+z/VPvwU/9UBUALoNREBR/NHK/7otQrpV0D/rlABvfiaiYAj4GcXDBUw+ftUewEtoE9l85dfw4CmFUrzbcchVelIJn/266fjqWNSPNZO/j5d78+r0uj/NEcBk4A0/+mCkf8EdAG99lFqO+gHOas7bgEtoBsGVgNn1y+gNwNKgtOR/dUJXu0f6UNXAnrtRHa6cpF99vqU7yN/Lh/xlIDVAFwNePQ9Ja1P8ZE+BZRK5Le9gB7oVEDPv6wyhtf/R5Ge7aA7BagDkqA0vx10qwDpGQNKRxIlJE0oveaZvf5Pi8cCQnrbDnp1/PARX0CzI48eOshOCab5BXSnIAk2W/B2UPcFZ9K/HRQUIsDJTgmw8+14e0W4e33S59sDSgHSlcAeObQe+WP3W92RyV8C3OpB8adAkl60//SHJCtwKoBNiE3w7PUpYVY/SjDtZ+fTeKuXXe+1/uWHJCtwAbWKbcdTggtopu/0311TQtpBM8CpIB7XQWcDQeuRQHa+HT87AbR/WlC2f8z2Z/Z6+oif7QCtV0Dn/k9vtuBswVA+7XoFdKfY7IJYDYTtmKv9KaA7hUkQ+16xgJ4jn+rz5R00DYCAsuvb9Szw1JGsv9QR03jIH9o/1YfWP7IPv2ZKHbTz7WspGm/ttuJpfQKaElhAQSELmE2ITQCtb9ebHR91LNqPCoQKguxUEKQv+WfXbwcN/xsdC5wdTwlNC478of2poNL1Y0BtAKmgVKHUIayd4rPxUAeihJL/5K8FisbTfmSneAso/LU7K7AFaPV4Kghb8KSHtRfQ8M8tkuDtoKTQub2AFtANIXRkU8FlOP45+3GAUoDksD0S6Yiz+5H/qT0FhOandorPrk/r3X4HJYcsMDS+gJ7/5Q4qeOq49g5r81VAd1cAApoKLLVTB6L1aX5qn70/rVdAC+iGAQKYgKL5t3fQ2UeEFYDGpx0xFZT0If9pfmq3+pAedCWYBfDlz+LJAUoI2Ukgmk8C0p2K1qeEW/9TAGk++Wv1IH2Jj1F9CuhHZkYFO7wrwUepBDwBltoL6C5BlBCyzwbm7v2s/ymANP+fB3S2AAQUHTE0fzZAPy1+0peOcHtliJ/i765QAowEpPkF9Pw3T6RvAQXCSMACeq4AFSjpW0AL6KkCBFBaoLT+4wBdfcciQdI7jb2i2HjJv3R/Am61fnZ/6tC03ss+/JrJJsw6uFrgFJDUv3R/SmjqH61P9lXxFVBS/sOeArAqgZ+dRr7msw2EZFoVXwEl5QvokEKPB5Quzamd7nikInVA21HS9WxCaTzZSR+6wpE+qR7xe1AbAAlm7QU0+75nAQ1/ckEdtoAWUFVktgMSgGQvoAU0ApQAojsKbU4A2zuSHU/+pXaKj/Sl/Wfrb6985N/yOygJOFsg6uCpgKm/NiEF9O+K3faaKU04JdB2RDveAmfHU3zUAGi/2fqnDYD8fdkL6IFSaUJHE/AaV0DDDmqP1LTCZu9HHYiATAGy8aTjqUDSE8TOp/HxHdQKVkCz/5rQ6k0FRgVK+UrnF9CdgpSw2R2REpgCRwmmeMm/Aip/VGYTmgpMCZ4NtAXOju8Rv/iTIwIiTRitn3ac1D8CzNrJH1vgq/fXT/HU0b7abgUuoOeI0YlSQGWHLqDnyLSDyr8BTx3M2gtoAd0oQBVJR749ItLxdGRRPHZ/it/aV9+Jv7rAb38PSgmwCU/HF1D3f39avez40XwOf9RpgbPjRx2+Om6VgIeVP/nK0w4KmbfA2fFXwRudV0DbQUdZ+TWOgKGOYecr5wYG052V/KP5dCdM51OItD7Fl67/mr/siCcHbYD0VE/7zbanCaT5BfS3AgX0IrkEGBUgzS+gBfQimr+nEWAF9Fxe0k8f8VTRNtvkoE0wPZTRenTnTeO3VxQab/Wj8Wl8Vr9RXoaP+LsDIKBsAmk9K3C6Hs238VF+CuhoSXyMI8FmJ5DWK6BbBaxeVr9RXNpBD5RKC4gSRgC0g4YPSaMV8BpHgqcJpfl0BFI8KbA0n/xbPZ8KhvSlZwDS98g+3EFtADagdDzNJwBIQAKE9KH55N/q+eQ/6VtAJ//9yzQhBBQllAoiTbidn+ph96P4X/Z20EGlqINRgmk+Ab96PvlPBfd4QNM75uwE0XpW8EGOLw8jAFMALIAUyOx8L7+DznY4TUgB3SpQQOE3RNSxCCjqMFTxlCBbYLSftVN8acFS/Km/tD7F1w4KD1kF1CFq9VoOqHOfR1PF8QpuBAlkOxT5b/ejE8b6RyeSU+/P0QSotccdNA1otWDknwXGjifAbPyzEvzalwqK9KP4qIDIXkB3d2QCpoCeI2sLqIBCC7DA2fHUYaggaP7VBLeD2rPh4nibIDrSqAMQMBfD+JxG/tH+qR5UgFRQNN/697gj3ibYBkwAFNDsV54FdEdwAb33D+K2g8oWWkAL6CkydGRK3nA4HcGrjxgqCLI/pQMdPSRZfVfHG99BC+i9HcwCQRVP66X2tCALKLwHtQJTQu166fgCKr8wTIKR3R5BsxNMAJI99ceuT3rSeqk9jXd6B6U7IAmWBkRXDvLPJsTGQ/vb+Mlf8m/2fNpvb7d6fN6d3wdnpgFSQHb9Arr2PSYVEOWzgMqvz5HgdKVYnRAqULKTf7Pn034FtIAqRv55QOnIpYoiAa2d9lPZHRhM8dNNiuan8dj1B0I+HUInEukx/Q5qBbABFNAtD6MJ/kz0N3sLU0DTFrGbTwVKQNH8dlBIWNrBSGC7PnVg2m8yn/gnzQvo20Zy0uPbdVB6CifgUqCpgKx/lCDajzquXT/Vz+5H4wuofAtAwBTQ8/eyVr8CWkCpaZ4eyRY4O76AFtACeqYA3QnpjkJ3MHpIshX91ftZPUhfopP2o/mz7Jf/ut1sAb4bMJQA0ocASPWg/a3/NH6VvYB+KGuBoYQQIHa/dHx6AlC8q+wFtID+lS0qiFVA/vE25Kd83e5uQe0RbF9DEQAUb+rf3f4exTutg5KgZLeC2vG0v7Wn+9sjlx76CCgCmuJf7W8BpQxIewF1gl0tkHZQp/Pn6ALqhLsdUOeeH01PwauPvPRI8xFvZ1D8ZLf6pFcEq9cosJc7aJoAmj87AbbjWcEpHmun+MleQK3icvzsBBTQtT+yswXdDroriAL6wwGVDbDDq8AUBYbvoFN26yJVQCpQQKVgHX6vAgX0Xr27m1SggErBOvxeBQrovXp3N6lAAZWCdfi9ChTQe/XublKBAioF6/B7FSig9+rd3aQC/wEX6oMXXRkuxgAAAABJRU5ErkJggg=="/>
          <p:cNvSpPr>
            <a:spLocks noChangeAspect="1" noChangeArrowheads="1"/>
          </p:cNvSpPr>
          <p:nvPr/>
        </p:nvSpPr>
        <p:spPr bwMode="auto">
          <a:xfrm>
            <a:off x="184150" y="-1841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270" name="AutoShape 9" descr="data:image/png;base64,iVBORw0KGgoAAAANSUhEUgAAAKgAAACoCAYAAAB0S6W0AAAMBElEQVR4Xu2d7XLcug4Er9//oX2qEq9vSYnUbA0py87kL/gBDBogpd113t7f39//139V4KEKvBXQh2ambv1SoIAWhEcrUEAfnZ46V0DLwKMVKKCPTk+dK6Bl4NEKFNBHp6fOFdAy8GgFCuij01PnhgF9e3u7Va39B1y0fzp+H9x+P1qf7CRe+oEe6bPfP/WX4iH7aLwF9EDJAkqIZfYCCh2fBCqgGYA0m/R/zW8HbQf9/Zn3F1/hjoC+DOhoBVAlfVbKTqB0/bQDjvp95P/qO5/V52497J2+gO6+VUgJK6Bzv4V5Ve920A8SbUeiDtEOulWggO6IIEHI3g76wzqovWTTe7jZHc3uZ+Ohjjm741p9qCCtnQrY6r38DmoTOiuAw8DgoWt2QgroVoFZ+Z12By2g5wlqB91+Ejl6AhTQg4ckW3DtoP94B10NDN2pyE5XBppv7bP1IP/tfv/cEW8Fsh3NAkJH9ugRdnXf2XoU0F0mbIXNTshVMK4+lK3ez66/Wn+7/rd/ii+g5y++C6h8bUOC2QojQOlIpfnkr7WTP3RFsPvZ8bP1pysVXSF+fAclIApo9pRt9bMFUEAf+nWyV2IsALZjph3O+ldA4aHraUcoAWUBoPXIbgGy/tn1l3dQEoTsdEexduoYFmArOCWUriRWLxsvxZ/6N2v9aZ8kkaBktwASMDZhFijrr/XH6pWuT/GQP2S/un4B/VC2gF77rJzAPLpjj3boAlpAfylwtcM9FtBRx66OoyO89u0Xigkwa7+at9F5yzvoqCNXxxXAtQCSvlfzNjqvgMofydkOQwn+7vZR0K6OK6AFdMOOLcCr4I3Omw7o6Marxs0WmDrc7Nc2pEvqD+lD+z/VPvwU/9UBUALoNREBR/NHK/7otQrpV0D/rlABvfiaiYAj4GcXDBUw+ftUewEtoE9l85dfw4CmFUrzbcchVelIJn/266fjqWNSPNZO/j5d78+r0uj/NEcBk4A0/+mCkf8EdAG99lFqO+gHOas7bgEtoBsGVgNn1y+gNwNKgtOR/dUJXu0f6UNXAnrtRHa6cpF99vqU7yN/Lh/xlIDVAFwNePQ9Ja1P8ZE+BZRK5Le9gB7oVEDPv6wyhtf/R5Ge7aA7BagDkqA0vx10qwDpGQNKRxIlJE0oveaZvf5Pi8cCQnrbDnp1/PARX0CzI48eOshOCab5BXSnIAk2W/B2UPcFZ9K/HRQUIsDJTgmw8+14e0W4e33S59sDSgHSlcAeObQe+WP3W92RyV8C3OpB8adAkl60//SHJCtwKoBNiE3w7PUpYVY/SjDtZ+fTeKuXXe+1/uWHJCtwAbWKbcdTggtopu/0311TQtpBM8CpIB7XQWcDQeuRQHa+HT87AbR/WlC2f8z2Z/Z6+oif7QCtV0Dn/k9vtuBswVA+7XoFdKfY7IJYDYTtmKv9KaA7hUkQ+16xgJ4jn+rz5R00DYCAsuvb9Szw1JGsv9QR03jIH9o/1YfWP7IPv2ZKHbTz7WspGm/ttuJpfQKaElhAQSELmE2ITQCtb9ebHR91LNqPCoQKguxUEKQv+WfXbwcN/xsdC5wdTwlNC478of2poNL1Y0BtAKmgVKHUIayd4rPxUAeihJL/5K8FisbTfmSneAso/LU7K7AFaPV4Kghb8KSHtRfQ8M8tkuDtoKTQub2AFtANIXRkU8FlOP45+3GAUoDksD0S6Yiz+5H/qT0FhOandorPrk/r3X4HJYcsMDS+gJ7/5Q4qeOq49g5r81VAd1cAApoKLLVTB6L1aX5qn70/rVdAC+iGAQKYgKL5t3fQ2UeEFYDGpx0xFZT0If9pfmq3+pAedCWYBfDlz+LJAUoI2Ukgmk8C0p2K1qeEW/9TAGk++Wv1IH2Jj1F9CuhHZkYFO7wrwUepBDwBltoL6C5BlBCyzwbm7v2s/ymANP+fB3S2AAQUHTE0fzZAPy1+0peOcHtliJ/i765QAowEpPkF9Pw3T6RvAQXCSMACeq4AFSjpW0AL6KkCBFBaoLT+4wBdfcciQdI7jb2i2HjJv3R/Am61fnZ/6tC03ss+/JrJJsw6uFrgFJDUv3R/SmjqH61P9lXxFVBS/sOeArAqgZ+dRr7msw2EZFoVXwEl5QvokEKPB5Quzamd7nikInVA21HS9WxCaTzZSR+6wpE+qR7xe1AbAAlm7QU0+75nAQ1/ckEdtoAWUFVktgMSgGQvoAU0ApQAojsKbU4A2zuSHU/+pXaKj/Sl/Wfrb6985N/yOygJOFsg6uCpgKm/NiEF9O+K3faaKU04JdB2RDveAmfHU3zUAGi/2fqnDYD8fdkL6IFSaUJHE/AaV0DDDmqP1LTCZu9HHYiATAGy8aTjqUDSE8TOp/HxHdQKVkCz/5rQ6k0FRgVK+UrnF9CdgpSw2R2REpgCRwmmeMm/Aip/VGYTmgpMCZ4NtAXOju8Rv/iTIwIiTRitn3ac1D8CzNrJH1vgq/fXT/HU0b7abgUuoOeI0YlSQGWHLqDnyLSDyr8BTx3M2gtoAd0oQBVJR749ItLxdGRRPHZ/it/aV9+Jv7rAb38PSgmwCU/HF1D3f39avez40XwOf9RpgbPjRx2+Om6VgIeVP/nK0w4KmbfA2fFXwRudV0DbQUdZ+TWOgKGOYecr5wYG052V/KP5dCdM51OItD7Fl67/mr/siCcHbYD0VE/7zbanCaT5BfS3AgX0IrkEGBUgzS+gBfQimr+nEWAF9Fxe0k8f8VTRNtvkoE0wPZTRenTnTeO3VxQab/Wj8Wl8Vr9RXoaP+LsDIKBsAmk9K3C6Hs238VF+CuhoSXyMI8FmJ5DWK6BbBaxeVr9RXNpBD5RKC4gSRgC0g4YPSaMV8BpHgqcJpfl0BFI8KbA0n/xbPZ8KhvSlZwDS98g+3EFtADagdDzNJwBIQAKE9KH55N/q+eQ/6VtAJ//9yzQhBBQllAoiTbidn+ph96P4X/Z20EGlqINRgmk+Ab96PvlPBfd4QNM75uwE0XpW8EGOLw8jAFMALIAUyOx8L7+DznY4TUgB3SpQQOE3RNSxCCjqMFTxlCBbYLSftVN8acFS/Km/tD7F1w4KD1kF1CFq9VoOqHOfR1PF8QpuBAlkOxT5b/ejE8b6RyeSU+/P0QSotccdNA1otWDknwXGjifAbPyzEvzalwqK9KP4qIDIXkB3d2QCpoCeI2sLqIBCC7DA2fHUYaggaP7VBLeD2rPh4nibIDrSqAMQMBfD+JxG/tH+qR5UgFRQNN/697gj3ibYBkwAFNDsV54FdEdwAb33D+K2g8oWWkAL6CkydGRK3nA4HcGrjxgqCLI/pQMdPSRZfVfHG99BC+i9HcwCQRVP66X2tCALKLwHtQJTQu166fgCKr8wTIKR3R5BsxNMAJI99ceuT3rSeqk9jXd6B6U7IAmWBkRXDvLPJsTGQ/vb+Mlf8m/2fNpvb7d6fN6d3wdnpgFSQHb9Arr2PSYVEOWzgMqvz5HgdKVYnRAqULKTf7Pn034FtIAqRv55QOnIpYoiAa2d9lPZHRhM8dNNiuan8dj1B0I+HUInEukx/Q5qBbABFNAtD6MJ/kz0N3sLU0DTFrGbTwVKQNH8dlBIWNrBSGC7PnVg2m8yn/gnzQvo20Zy0uPbdVB6CifgUqCpgKx/lCDajzquXT/Vz+5H4wuofAtAwBTQ8/eyVr8CWkCpaZ4eyRY4O76AFtACeqYA3QnpjkJ3MHpIshX91ftZPUhfopP2o/mz7Jf/ut1sAb4bMJQA0ocASPWg/a3/NH6VvYB+KGuBoYQQIHa/dHx6AlC8q+wFtID+lS0qiFVA/vE25Kd83e5uQe0RbF9DEQAUb+rf3f4exTutg5KgZLeC2vG0v7Wn+9sjlx76CCgCmuJf7W8BpQxIewF1gl0tkHZQp/Pn6ALqhLsdUOeeH01PwauPvPRI8xFvZ1D8ZLf6pFcEq9cosJc7aJoAmj87AbbjWcEpHmun+MleQK3icvzsBBTQtT+yswXdDroriAL6wwGVDbDDq8AUBYbvoFN26yJVQCpQQKVgHX6vAgX0Xr27m1SggErBOvxeBQrovXp3N6lAAZWCdfi9ChTQe/XublKBAioF6/B7FSig9+rd3aQC/wEX6oMXXRkuxgAAAABJRU5ErkJggg=="/>
          <p:cNvSpPr>
            <a:spLocks noChangeAspect="1" noChangeArrowheads="1"/>
          </p:cNvSpPr>
          <p:nvPr/>
        </p:nvSpPr>
        <p:spPr bwMode="auto">
          <a:xfrm>
            <a:off x="336550" y="-31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11271" name="圖片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0100" y="1773238"/>
            <a:ext cx="2598738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0"/>
          <p:cNvPicPr>
            <a:picLocks noChangeAspect="1" noChangeArrowheads="1"/>
          </p:cNvPicPr>
          <p:nvPr/>
        </p:nvPicPr>
        <p:blipFill>
          <a:blip r:embed="rId6"/>
          <a:srcRect l="41489" t="22247" r="28824" b="28908"/>
          <a:stretch>
            <a:fillRect/>
          </a:stretch>
        </p:blipFill>
        <p:spPr bwMode="auto">
          <a:xfrm>
            <a:off x="0" y="785794"/>
            <a:ext cx="5870575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42236" t="30347" r="25887" b="18938"/>
          <a:stretch>
            <a:fillRect/>
          </a:stretch>
        </p:blipFill>
        <p:spPr bwMode="auto">
          <a:xfrm>
            <a:off x="250825" y="2201863"/>
            <a:ext cx="4732338" cy="423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 l="41545" t="15778" r="25436" b="12959"/>
          <a:stretch>
            <a:fillRect/>
          </a:stretch>
        </p:blipFill>
        <p:spPr bwMode="auto">
          <a:xfrm>
            <a:off x="4452938" y="711200"/>
            <a:ext cx="471487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1"/>
          <p:cNvSpPr>
            <a:spLocks noChangeArrowheads="1"/>
          </p:cNvSpPr>
          <p:nvPr/>
        </p:nvSpPr>
        <p:spPr bwMode="auto">
          <a:xfrm>
            <a:off x="600075" y="981075"/>
            <a:ext cx="4033838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zh-TW" altLang="en-US" sz="3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尊重、有感、變化，在合宜的互動下保持教學與工作熱忱</a:t>
            </a:r>
            <a:endParaRPr lang="en-US" altLang="zh-TW" sz="36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5580063" y="5373688"/>
            <a:ext cx="2736850" cy="617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 anchor="ctr"/>
          <a:lstStyle/>
          <a:p>
            <a:pPr algn="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zh-TW" altLang="zh-TW" sz="2000" b="1">
                <a:solidFill>
                  <a:srgbClr val="000000"/>
                </a:solidFill>
                <a:latin typeface="微軟正黑體" pitchFamily="32" charset="-120"/>
              </a:rPr>
              <a:t>資料來源：教育部</a:t>
            </a:r>
            <a:r>
              <a:rPr lang="zh-TW" altLang="en-US" sz="2000" b="1">
                <a:solidFill>
                  <a:srgbClr val="000000"/>
                </a:solidFill>
                <a:latin typeface="微軟正黑體" pitchFamily="32" charset="-120"/>
              </a:rPr>
              <a:t>性平意識</a:t>
            </a:r>
            <a:r>
              <a:rPr lang="en-US" altLang="zh-TW" sz="2000" b="1">
                <a:solidFill>
                  <a:srgbClr val="000000"/>
                </a:solidFill>
                <a:latin typeface="微軟正黑體" pitchFamily="32" charset="-120"/>
              </a:rPr>
              <a:t>Q&amp;A</a:t>
            </a:r>
            <a:r>
              <a:rPr lang="zh-TW" altLang="en-US" sz="2000" b="1">
                <a:solidFill>
                  <a:srgbClr val="000000"/>
                </a:solidFill>
                <a:latin typeface="微軟正黑體" pitchFamily="32" charset="-120"/>
              </a:rPr>
              <a:t>篇</a:t>
            </a:r>
            <a:r>
              <a:rPr lang="zh-TW" altLang="zh-TW" sz="2000" b="1" u="sng">
                <a:solidFill>
                  <a:srgbClr val="CCCCFF"/>
                </a:solidFill>
                <a:latin typeface="微軟正黑體" pitchFamily="32" charset="-120"/>
                <a:hlinkClick r:id="rId3"/>
              </a:rPr>
              <a:t>說明</a:t>
            </a:r>
            <a:endParaRPr lang="zh-TW" altLang="zh-TW" sz="2000" b="1" u="sng">
              <a:solidFill>
                <a:srgbClr val="CCCCFF"/>
              </a:solidFill>
              <a:latin typeface="微軟正黑體" pitchFamily="32" charset="-120"/>
              <a:hlinkClick r:id="rId4"/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476B936-6FFE-4D57-8518-A69E58764C44}" type="slidenum">
              <a:rPr lang="en-US" altLang="zh-TW" sz="1800">
                <a:solidFill>
                  <a:srgbClr val="000000"/>
                </a:solidFill>
                <a:latin typeface="Calibri" charset="0"/>
              </a:rPr>
              <a:pPr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44</a:t>
            </a:fld>
            <a:endParaRPr lang="en-US" altLang="zh-TW" sz="18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3317" name="AutoShape 7" descr="data:image/png;base64,iVBORw0KGgoAAAANSUhEUgAAAKgAAACoCAYAAAB0S6W0AAAMBElEQVR4Xu2d7XLcug4Er9//oX2qEq9vSYnUbA0py87kL/gBDBogpd113t7f39//139V4KEKvBXQh2ambv1SoIAWhEcrUEAfnZ46V0DLwKMVKKCPTk+dK6Bl4NEKFNBHp6fOFdAy8GgFCuij01PnhgF9e3u7Va39B1y0fzp+H9x+P1qf7CRe+oEe6bPfP/WX4iH7aLwF9EDJAkqIZfYCCh2fBCqgGYA0m/R/zW8HbQf9/Zn3F1/hjoC+DOhoBVAlfVbKTqB0/bQDjvp95P/qO5/V52497J2+gO6+VUgJK6Bzv4V5Ve920A8SbUeiDtEOulWggO6IIEHI3g76wzqovWTTe7jZHc3uZ+Ohjjm741p9qCCtnQrY6r38DmoTOiuAw8DgoWt2QgroVoFZ+Z12By2g5wlqB91+Ejl6AhTQg4ckW3DtoP94B10NDN2pyE5XBppv7bP1IP/tfv/cEW8Fsh3NAkJH9ugRdnXf2XoU0F0mbIXNTshVMK4+lK3ez66/Wn+7/rd/ii+g5y++C6h8bUOC2QojQOlIpfnkr7WTP3RFsPvZ8bP1pysVXSF+fAclIApo9pRt9bMFUEAf+nWyV2IsALZjph3O+ldA4aHraUcoAWUBoPXIbgGy/tn1l3dQEoTsdEexduoYFmArOCWUriRWLxsvxZ/6N2v9aZ8kkaBktwASMDZhFijrr/XH6pWuT/GQP2S/un4B/VC2gF77rJzAPLpjj3boAlpAfylwtcM9FtBRx66OoyO89u0Xigkwa7+at9F5yzvoqCNXxxXAtQCSvlfzNjqvgMofydkOQwn+7vZR0K6OK6AFdMOOLcCr4I3Omw7o6Marxs0WmDrc7Nc2pEvqD+lD+z/VPvwU/9UBUALoNREBR/NHK/7otQrpV0D/rlABvfiaiYAj4GcXDBUw+ftUewEtoE9l85dfw4CmFUrzbcchVelIJn/266fjqWNSPNZO/j5d78+r0uj/NEcBk4A0/+mCkf8EdAG99lFqO+gHOas7bgEtoBsGVgNn1y+gNwNKgtOR/dUJXu0f6UNXAnrtRHa6cpF99vqU7yN/Lh/xlIDVAFwNePQ9Ja1P8ZE+BZRK5Le9gB7oVEDPv6wyhtf/R5Ge7aA7BagDkqA0vx10qwDpGQNKRxIlJE0oveaZvf5Pi8cCQnrbDnp1/PARX0CzI48eOshOCab5BXSnIAk2W/B2UPcFZ9K/HRQUIsDJTgmw8+14e0W4e33S59sDSgHSlcAeObQe+WP3W92RyV8C3OpB8adAkl60//SHJCtwKoBNiE3w7PUpYVY/SjDtZ+fTeKuXXe+1/uWHJCtwAbWKbcdTggtopu/0311TQtpBM8CpIB7XQWcDQeuRQHa+HT87AbR/WlC2f8z2Z/Z6+oif7QCtV0Dn/k9vtuBswVA+7XoFdKfY7IJYDYTtmKv9KaA7hUkQ+16xgJ4jn+rz5R00DYCAsuvb9Szw1JGsv9QR03jIH9o/1YfWP7IPv2ZKHbTz7WspGm/ttuJpfQKaElhAQSELmE2ITQCtb9ebHR91LNqPCoQKguxUEKQv+WfXbwcN/xsdC5wdTwlNC478of2poNL1Y0BtAKmgVKHUIayd4rPxUAeihJL/5K8FisbTfmSneAso/LU7K7AFaPV4Kghb8KSHtRfQ8M8tkuDtoKTQub2AFtANIXRkU8FlOP45+3GAUoDksD0S6Yiz+5H/qT0FhOandorPrk/r3X4HJYcsMDS+gJ7/5Q4qeOq49g5r81VAd1cAApoKLLVTB6L1aX5qn70/rVdAC+iGAQKYgKL5t3fQ2UeEFYDGpx0xFZT0If9pfmq3+pAedCWYBfDlz+LJAUoI2Ukgmk8C0p2K1qeEW/9TAGk++Wv1IH2Jj1F9CuhHZkYFO7wrwUepBDwBltoL6C5BlBCyzwbm7v2s/ymANP+fB3S2AAQUHTE0fzZAPy1+0peOcHtliJ/i765QAowEpPkF9Pw3T6RvAQXCSMACeq4AFSjpW0AL6KkCBFBaoLT+4wBdfcciQdI7jb2i2HjJv3R/Am61fnZ/6tC03ss+/JrJJsw6uFrgFJDUv3R/SmjqH61P9lXxFVBS/sOeArAqgZ+dRr7msw2EZFoVXwEl5QvokEKPB5Quzamd7nikInVA21HS9WxCaTzZSR+6wpE+qR7xe1AbAAlm7QU0+75nAQ1/ckEdtoAWUFVktgMSgGQvoAU0ApQAojsKbU4A2zuSHU/+pXaKj/Sl/Wfrb6985N/yOygJOFsg6uCpgKm/NiEF9O+K3faaKU04JdB2RDveAmfHU3zUAGi/2fqnDYD8fdkL6IFSaUJHE/AaV0DDDmqP1LTCZu9HHYiATAGy8aTjqUDSE8TOp/HxHdQKVkCz/5rQ6k0FRgVK+UrnF9CdgpSw2R2REpgCRwmmeMm/Aip/VGYTmgpMCZ4NtAXOju8Rv/iTIwIiTRitn3ac1D8CzNrJH1vgq/fXT/HU0b7abgUuoOeI0YlSQGWHLqDnyLSDyr8BTx3M2gtoAd0oQBVJR749ItLxdGRRPHZ/it/aV9+Jv7rAb38PSgmwCU/HF1D3f39avez40XwOf9RpgbPjRx2+Om6VgIeVP/nK0w4KmbfA2fFXwRudV0DbQUdZ+TWOgKGOYecr5wYG052V/KP5dCdM51OItD7Fl67/mr/siCcHbYD0VE/7zbanCaT5BfS3AgX0IrkEGBUgzS+gBfQimr+nEWAF9Fxe0k8f8VTRNtvkoE0wPZTRenTnTeO3VxQab/Wj8Wl8Vr9RXoaP+LsDIKBsAmk9K3C6Hs238VF+CuhoSXyMI8FmJ5DWK6BbBaxeVr9RXNpBD5RKC4gSRgC0g4YPSaMV8BpHgqcJpfl0BFI8KbA0n/xbPZ8KhvSlZwDS98g+3EFtADagdDzNJwBIQAKE9KH55N/q+eQ/6VtAJ//9yzQhBBQllAoiTbidn+ph96P4X/Z20EGlqINRgmk+Ab96PvlPBfd4QNM75uwE0XpW8EGOLw8jAFMALIAUyOx8L7+DznY4TUgB3SpQQOE3RNSxCCjqMFTxlCBbYLSftVN8acFS/Km/tD7F1w4KD1kF1CFq9VoOqHOfR1PF8QpuBAlkOxT5b/ejE8b6RyeSU+/P0QSotccdNA1otWDknwXGjifAbPyzEvzalwqK9KP4qIDIXkB3d2QCpoCeI2sLqIBCC7DA2fHUYaggaP7VBLeD2rPh4nibIDrSqAMQMBfD+JxG/tH+qR5UgFRQNN/697gj3ibYBkwAFNDsV54FdEdwAb33D+K2g8oWWkAL6CkydGRK3nA4HcGrjxgqCLI/pQMdPSRZfVfHG99BC+i9HcwCQRVP66X2tCALKLwHtQJTQu166fgCKr8wTIKR3R5BsxNMAJI99ceuT3rSeqk9jXd6B6U7IAmWBkRXDvLPJsTGQ/vb+Mlf8m/2fNpvb7d6fN6d3wdnpgFSQHb9Arr2PSYVEOWzgMqvz5HgdKVYnRAqULKTf7Pn034FtIAqRv55QOnIpYoiAa2d9lPZHRhM8dNNiuan8dj1B0I+HUInEukx/Q5qBbABFNAtD6MJ/kz0N3sLU0DTFrGbTwVKQNH8dlBIWNrBSGC7PnVg2m8yn/gnzQvo20Zy0uPbdVB6CifgUqCpgKx/lCDajzquXT/Vz+5H4wuofAtAwBTQ8/eyVr8CWkCpaZ4eyRY4O76AFtACeqYA3QnpjkJ3MHpIshX91ftZPUhfopP2o/mz7Jf/ut1sAb4bMJQA0ocASPWg/a3/NH6VvYB+KGuBoYQQIHa/dHx6AlC8q+wFtID+lS0qiFVA/vE25Kd83e5uQe0RbF9DEQAUb+rf3f4exTutg5KgZLeC2vG0v7Wn+9sjlx76CCgCmuJf7W8BpQxIewF1gl0tkHZQp/Pn6ALqhLsdUOeeH01PwauPvPRI8xFvZ1D8ZLf6pFcEq9cosJc7aJoAmj87AbbjWcEpHmun+MleQK3icvzsBBTQtT+yswXdDroriAL6wwGVDbDDq8AUBYbvoFN26yJVQCpQQKVgHX6vAgX0Xr27m1SggErBOvxeBQrovXp3N6lAAZWCdfi9ChTQe/XublKBAioF6/B7FSig9+rd3aQC/wEX6oMXXRkuxgAAAABJRU5ErkJggg=="/>
          <p:cNvSpPr>
            <a:spLocks noChangeAspect="1" noChangeArrowheads="1"/>
          </p:cNvSpPr>
          <p:nvPr/>
        </p:nvSpPr>
        <p:spPr bwMode="auto">
          <a:xfrm>
            <a:off x="184150" y="-1841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318" name="AutoShape 9" descr="data:image/png;base64,iVBORw0KGgoAAAANSUhEUgAAAKgAAACoCAYAAAB0S6W0AAAMBElEQVR4Xu2d7XLcug4Er9//oX2qEq9vSYnUbA0py87kL/gBDBogpd113t7f39//139V4KEKvBXQh2ambv1SoIAWhEcrUEAfnZ46V0DLwKMVKKCPTk+dK6Bl4NEKFNBHp6fOFdAy8GgFCuij01PnhgF9e3u7Va39B1y0fzp+H9x+P1qf7CRe+oEe6bPfP/WX4iH7aLwF9EDJAkqIZfYCCh2fBCqgGYA0m/R/zW8HbQf9/Zn3F1/hjoC+DOhoBVAlfVbKTqB0/bQDjvp95P/qO5/V52497J2+gO6+VUgJK6Bzv4V5Ve920A8SbUeiDtEOulWggO6IIEHI3g76wzqovWTTe7jZHc3uZ+Ohjjm741p9qCCtnQrY6r38DmoTOiuAw8DgoWt2QgroVoFZ+Z12By2g5wlqB91+Ejl6AhTQg4ckW3DtoP94B10NDN2pyE5XBppv7bP1IP/tfv/cEW8Fsh3NAkJH9ugRdnXf2XoU0F0mbIXNTshVMK4+lK3ez66/Wn+7/rd/ii+g5y++C6h8bUOC2QojQOlIpfnkr7WTP3RFsPvZ8bP1pysVXSF+fAclIApo9pRt9bMFUEAf+nWyV2IsALZjph3O+ldA4aHraUcoAWUBoPXIbgGy/tn1l3dQEoTsdEexduoYFmArOCWUriRWLxsvxZ/6N2v9aZ8kkaBktwASMDZhFijrr/XH6pWuT/GQP2S/un4B/VC2gF77rJzAPLpjj3boAlpAfylwtcM9FtBRx66OoyO89u0Xigkwa7+at9F5yzvoqCNXxxXAtQCSvlfzNjqvgMofydkOQwn+7vZR0K6OK6AFdMOOLcCr4I3Omw7o6Marxs0WmDrc7Nc2pEvqD+lD+z/VPvwU/9UBUALoNREBR/NHK/7otQrpV0D/rlABvfiaiYAj4GcXDBUw+ftUewEtoE9l85dfw4CmFUrzbcchVelIJn/266fjqWNSPNZO/j5d78+r0uj/NEcBk4A0/+mCkf8EdAG99lFqO+gHOas7bgEtoBsGVgNn1y+gNwNKgtOR/dUJXu0f6UNXAnrtRHa6cpF99vqU7yN/Lh/xlIDVAFwNePQ9Ja1P8ZE+BZRK5Le9gB7oVEDPv6wyhtf/R5Ge7aA7BagDkqA0vx10qwDpGQNKRxIlJE0oveaZvf5Pi8cCQnrbDnp1/PARX0CzI48eOshOCab5BXSnIAk2W/B2UPcFZ9K/HRQUIsDJTgmw8+14e0W4e33S59sDSgHSlcAeObQe+WP3W92RyV8C3OpB8adAkl60//SHJCtwKoBNiE3w7PUpYVY/SjDtZ+fTeKuXXe+1/uWHJCtwAbWKbcdTggtopu/0311TQtpBM8CpIB7XQWcDQeuRQHa+HT87AbR/WlC2f8z2Z/Z6+oif7QCtV0Dn/k9vtuBswVA+7XoFdKfY7IJYDYTtmKv9KaA7hUkQ+16xgJ4jn+rz5R00DYCAsuvb9Szw1JGsv9QR03jIH9o/1YfWP7IPv2ZKHbTz7WspGm/ttuJpfQKaElhAQSELmE2ITQCtb9ebHR91LNqPCoQKguxUEKQv+WfXbwcN/xsdC5wdTwlNC478of2poNL1Y0BtAKmgVKHUIayd4rPxUAeihJL/5K8FisbTfmSneAso/LU7K7AFaPV4Kghb8KSHtRfQ8M8tkuDtoKTQub2AFtANIXRkU8FlOP45+3GAUoDksD0S6Yiz+5H/qT0FhOandorPrk/r3X4HJYcsMDS+gJ7/5Q4qeOq49g5r81VAd1cAApoKLLVTB6L1aX5qn70/rVdAC+iGAQKYgKL5t3fQ2UeEFYDGpx0xFZT0If9pfmq3+pAedCWYBfDlz+LJAUoI2Ukgmk8C0p2K1qeEW/9TAGk++Wv1IH2Jj1F9CuhHZkYFO7wrwUepBDwBltoL6C5BlBCyzwbm7v2s/ymANP+fB3S2AAQUHTE0fzZAPy1+0peOcHtliJ/i765QAowEpPkF9Pw3T6RvAQXCSMACeq4AFSjpW0AL6KkCBFBaoLT+4wBdfcciQdI7jb2i2HjJv3R/Am61fnZ/6tC03ss+/JrJJsw6uFrgFJDUv3R/SmjqH61P9lXxFVBS/sOeArAqgZ+dRr7msw2EZFoVXwEl5QvokEKPB5Quzamd7nikInVA21HS9WxCaTzZSR+6wpE+qR7xe1AbAAlm7QU0+75nAQ1/ckEdtoAWUFVktgMSgGQvoAU0ApQAojsKbU4A2zuSHU/+pXaKj/Sl/Wfrb6985N/yOygJOFsg6uCpgKm/NiEF9O+K3faaKU04JdB2RDveAmfHU3zUAGi/2fqnDYD8fdkL6IFSaUJHE/AaV0DDDmqP1LTCZu9HHYiATAGy8aTjqUDSE8TOp/HxHdQKVkCz/5rQ6k0FRgVK+UrnF9CdgpSw2R2REpgCRwmmeMm/Aip/VGYTmgpMCZ4NtAXOju8Rv/iTIwIiTRitn3ac1D8CzNrJH1vgq/fXT/HU0b7abgUuoOeI0YlSQGWHLqDnyLSDyr8BTx3M2gtoAd0oQBVJR749ItLxdGRRPHZ/it/aV9+Jv7rAb38PSgmwCU/HF1D3f39avez40XwOf9RpgbPjRx2+Om6VgIeVP/nK0w4KmbfA2fFXwRudV0DbQUdZ+TWOgKGOYecr5wYG052V/KP5dCdM51OItD7Fl67/mr/siCcHbYD0VE/7zbanCaT5BfS3AgX0IrkEGBUgzS+gBfQimr+nEWAF9Fxe0k8f8VTRNtvkoE0wPZTRenTnTeO3VxQab/Wj8Wl8Vr9RXoaP+LsDIKBsAmk9K3C6Hs238VF+CuhoSXyMI8FmJ5DWK6BbBaxeVr9RXNpBD5RKC4gSRgC0g4YPSaMV8BpHgqcJpfl0BFI8KbA0n/xbPZ8KhvSlZwDS98g+3EFtADagdDzNJwBIQAKE9KH55N/q+eQ/6VtAJ//9yzQhBBQllAoiTbidn+ph96P4X/Z20EGlqINRgmk+Ab96PvlPBfd4QNM75uwE0XpW8EGOLw8jAFMALIAUyOx8L7+DznY4TUgB3SpQQOE3RNSxCCjqMFTxlCBbYLSftVN8acFS/Km/tD7F1w4KD1kF1CFq9VoOqHOfR1PF8QpuBAlkOxT5b/ejE8b6RyeSU+/P0QSotccdNA1otWDknwXGjifAbPyzEvzalwqK9KP4qIDIXkB3d2QCpoCeI2sLqIBCC7DA2fHUYaggaP7VBLeD2rPh4nibIDrSqAMQMBfD+JxG/tH+qR5UgFRQNN/697gj3ibYBkwAFNDsV54FdEdwAb33D+K2g8oWWkAL6CkydGRK3nA4HcGrjxgqCLI/pQMdPSRZfVfHG99BC+i9HcwCQRVP66X2tCALKLwHtQJTQu166fgCKr8wTIKR3R5BsxNMAJI99ceuT3rSeqk9jXd6B6U7IAmWBkRXDvLPJsTGQ/vb+Mlf8m/2fNpvb7d6fN6d3wdnpgFSQHb9Arr2PSYVEOWzgMqvz5HgdKVYnRAqULKTf7Pn034FtIAqRv55QOnIpYoiAa2d9lPZHRhM8dNNiuan8dj1B0I+HUInEukx/Q5qBbABFNAtD6MJ/kz0N3sLU0DTFrGbTwVKQNH8dlBIWNrBSGC7PnVg2m8yn/gnzQvo20Zy0uPbdVB6CifgUqCpgKx/lCDajzquXT/Vz+5H4wuofAtAwBTQ8/eyVr8CWkCpaZ4eyRY4O76AFtACeqYA3QnpjkJ3MHpIshX91ftZPUhfopP2o/mz7Jf/ut1sAb4bMJQA0ocASPWg/a3/NH6VvYB+KGuBoYQQIHa/dHx6AlC8q+wFtID+lS0qiFVA/vE25Kd83e5uQe0RbF9DEQAUb+rf3f4exTutg5KgZLeC2vG0v7Wn+9sjlx76CCgCmuJf7W8BpQxIewF1gl0tkHZQp/Pn6ALqhLsdUOeeH01PwauPvPRI8xFvZ1D8ZLf6pFcEq9cosJc7aJoAmj87AbbjWcEpHmun+MleQK3icvzsBBTQtT+yswXdDroriAL6wwGVDbDDq8AUBYbvoFN26yJVQCpQQKVgHX6vAgX0Xr27m1SggErBOvxeBQrovXp3N6lAAZWCdfi9ChTQe/XublKBAioF6/B7FSig9+rd3aQC/wEX6oMXXRkuxgAAAABJRU5ErkJggg=="/>
          <p:cNvSpPr>
            <a:spLocks noChangeAspect="1" noChangeArrowheads="1"/>
          </p:cNvSpPr>
          <p:nvPr/>
        </p:nvSpPr>
        <p:spPr bwMode="auto">
          <a:xfrm>
            <a:off x="336550" y="-31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5"/>
          <a:srcRect l="45061" t="16597" r="30289" b="20572"/>
          <a:stretch>
            <a:fillRect/>
          </a:stretch>
        </p:blipFill>
        <p:spPr bwMode="auto">
          <a:xfrm>
            <a:off x="1265238" y="568325"/>
            <a:ext cx="3887787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圖片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19775" y="1768475"/>
            <a:ext cx="25923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44627" t="18320" r="29787" b="21919"/>
          <a:stretch>
            <a:fillRect/>
          </a:stretch>
        </p:blipFill>
        <p:spPr bwMode="auto">
          <a:xfrm>
            <a:off x="684213" y="741363"/>
            <a:ext cx="3816350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 l="44460" t="21227" r="29987" b="19145"/>
          <a:stretch>
            <a:fillRect/>
          </a:stretch>
        </p:blipFill>
        <p:spPr bwMode="auto">
          <a:xfrm>
            <a:off x="4716463" y="736600"/>
            <a:ext cx="3819525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00364" y="428604"/>
            <a:ext cx="5770984" cy="617612"/>
          </a:xfrm>
        </p:spPr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校園性別事件的要素</a:t>
            </a:r>
            <a:endParaRPr lang="en-US" altLang="zh-TW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1" name="Shape 1203"/>
          <p:cNvSpPr/>
          <p:nvPr/>
        </p:nvSpPr>
        <p:spPr>
          <a:xfrm rot="16200000">
            <a:off x="775287" y="4296755"/>
            <a:ext cx="733452" cy="712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2800" b="1">
                <a:solidFill>
                  <a:srgbClr val="1F4E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100">
              <a:latin typeface="+mj-lt"/>
            </a:endParaRPr>
          </a:p>
        </p:txBody>
      </p:sp>
      <p:sp>
        <p:nvSpPr>
          <p:cNvPr id="34" name="Shape 1206"/>
          <p:cNvSpPr/>
          <p:nvPr/>
        </p:nvSpPr>
        <p:spPr>
          <a:xfrm rot="16200000">
            <a:off x="775287" y="3010871"/>
            <a:ext cx="733452" cy="712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2800" b="1">
                <a:solidFill>
                  <a:srgbClr val="1F4E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100">
              <a:latin typeface="+mj-lt"/>
            </a:endParaRPr>
          </a:p>
        </p:txBody>
      </p:sp>
      <p:sp>
        <p:nvSpPr>
          <p:cNvPr id="37" name="Shape 1209"/>
          <p:cNvSpPr/>
          <p:nvPr/>
        </p:nvSpPr>
        <p:spPr>
          <a:xfrm rot="16200000">
            <a:off x="606228" y="1251104"/>
            <a:ext cx="1071570" cy="1141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2800" b="1">
                <a:solidFill>
                  <a:srgbClr val="1F4E7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100">
              <a:latin typeface="+mj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785918" y="1428736"/>
            <a:ext cx="6417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cap="all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其中一方必定是</a:t>
            </a:r>
            <a:r>
              <a:rPr lang="zh-TW" altLang="en-US" sz="5400" b="1" cap="all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學生</a:t>
            </a:r>
            <a:endParaRPr lang="en-US" sz="5400" b="1" cap="all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0" name="Shape 2587"/>
          <p:cNvSpPr/>
          <p:nvPr/>
        </p:nvSpPr>
        <p:spPr>
          <a:xfrm>
            <a:off x="928662" y="4500570"/>
            <a:ext cx="348839" cy="348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11" name="Shape 2545"/>
          <p:cNvSpPr/>
          <p:nvPr/>
        </p:nvSpPr>
        <p:spPr>
          <a:xfrm>
            <a:off x="928662" y="3143248"/>
            <a:ext cx="425598" cy="425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9"/>
                </a:moveTo>
                <a:cubicBezTo>
                  <a:pt x="5377" y="20619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3336" y="982"/>
                  <a:pt x="15638" y="1950"/>
                  <a:pt x="17377" y="3529"/>
                </a:cubicBezTo>
                <a:lnTo>
                  <a:pt x="10453" y="10453"/>
                </a:lnTo>
                <a:cubicBezTo>
                  <a:pt x="10364" y="10542"/>
                  <a:pt x="10309" y="10665"/>
                  <a:pt x="10309" y="10800"/>
                </a:cubicBezTo>
                <a:cubicBezTo>
                  <a:pt x="10309" y="11072"/>
                  <a:pt x="10529" y="11291"/>
                  <a:pt x="10800" y="11291"/>
                </a:cubicBezTo>
                <a:lnTo>
                  <a:pt x="20594" y="11291"/>
                </a:lnTo>
                <a:cubicBezTo>
                  <a:pt x="20336" y="16484"/>
                  <a:pt x="16057" y="20619"/>
                  <a:pt x="10800" y="20619"/>
                </a:cubicBezTo>
                <a:moveTo>
                  <a:pt x="20594" y="10309"/>
                </a:moveTo>
                <a:lnTo>
                  <a:pt x="11985" y="10309"/>
                </a:lnTo>
                <a:lnTo>
                  <a:pt x="18071" y="4223"/>
                </a:lnTo>
                <a:cubicBezTo>
                  <a:pt x="19541" y="5852"/>
                  <a:pt x="20477" y="7971"/>
                  <a:pt x="20594" y="10309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13" name="Shape 2617"/>
          <p:cNvSpPr/>
          <p:nvPr/>
        </p:nvSpPr>
        <p:spPr>
          <a:xfrm>
            <a:off x="928662" y="1571612"/>
            <a:ext cx="483554" cy="395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36" name="矩形 35"/>
          <p:cNvSpPr/>
          <p:nvPr/>
        </p:nvSpPr>
        <p:spPr>
          <a:xfrm>
            <a:off x="1643043" y="4214818"/>
            <a:ext cx="6000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即使時間久遠、地點不在學校、行為人跨校都仍屬性平法範疇</a:t>
            </a:r>
            <a:endParaRPr lang="en-US" altLang="zh-TW" sz="2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714480" y="3000372"/>
            <a:ext cx="6143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另一方則是學生、教職員工</a:t>
            </a:r>
            <a:r>
              <a:rPr lang="en-US" altLang="zh-TW" sz="2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包含志工或定期契約人員</a:t>
            </a:r>
            <a:r>
              <a:rPr lang="en-US" altLang="zh-TW" sz="2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3214678" y="5429264"/>
            <a:ext cx="5214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若未符性平法第二條第七款定義，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非屬性平法範疇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，則通報校安、社政單位及建議監護人至轄區派出所報案，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學校僅針對當事人進行後續輔導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xmlns="" val="2730222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2020519" y="850314"/>
            <a:ext cx="477812" cy="401256"/>
          </a:xfrm>
          <a:custGeom>
            <a:avLst/>
            <a:gdLst>
              <a:gd name="connsiteX0" fmla="*/ 0 w 637083"/>
              <a:gd name="connsiteY0" fmla="*/ 0 h 535008"/>
              <a:gd name="connsiteX1" fmla="*/ 232616 w 637083"/>
              <a:gd name="connsiteY1" fmla="*/ 0 h 535008"/>
              <a:gd name="connsiteX2" fmla="*/ 260711 w 637083"/>
              <a:gd name="connsiteY2" fmla="*/ 26787 h 535008"/>
              <a:gd name="connsiteX3" fmla="*/ 572096 w 637083"/>
              <a:gd name="connsiteY3" fmla="*/ 369396 h 535008"/>
              <a:gd name="connsiteX4" fmla="*/ 637083 w 637083"/>
              <a:gd name="connsiteY4" fmla="*/ 452093 h 535008"/>
              <a:gd name="connsiteX5" fmla="*/ 627565 w 637083"/>
              <a:gd name="connsiteY5" fmla="*/ 455048 h 535008"/>
              <a:gd name="connsiteX6" fmla="*/ 532376 w 637083"/>
              <a:gd name="connsiteY6" fmla="*/ 506715 h 535008"/>
              <a:gd name="connsiteX7" fmla="*/ 498084 w 637083"/>
              <a:gd name="connsiteY7" fmla="*/ 535008 h 535008"/>
              <a:gd name="connsiteX8" fmla="*/ 448199 w 637083"/>
              <a:gd name="connsiteY8" fmla="*/ 471528 h 535008"/>
              <a:gd name="connsiteX9" fmla="*/ 147177 w 637083"/>
              <a:gd name="connsiteY9" fmla="*/ 140321 h 53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7083" h="535008">
                <a:moveTo>
                  <a:pt x="0" y="0"/>
                </a:moveTo>
                <a:lnTo>
                  <a:pt x="232616" y="0"/>
                </a:lnTo>
                <a:lnTo>
                  <a:pt x="260711" y="26787"/>
                </a:lnTo>
                <a:cubicBezTo>
                  <a:pt x="369845" y="135921"/>
                  <a:pt x="473774" y="250259"/>
                  <a:pt x="572096" y="369396"/>
                </a:cubicBezTo>
                <a:lnTo>
                  <a:pt x="637083" y="452093"/>
                </a:lnTo>
                <a:lnTo>
                  <a:pt x="627565" y="455048"/>
                </a:lnTo>
                <a:cubicBezTo>
                  <a:pt x="594043" y="469227"/>
                  <a:pt x="562188" y="486574"/>
                  <a:pt x="532376" y="506715"/>
                </a:cubicBezTo>
                <a:lnTo>
                  <a:pt x="498084" y="535008"/>
                </a:lnTo>
                <a:lnTo>
                  <a:pt x="448199" y="471528"/>
                </a:lnTo>
                <a:cubicBezTo>
                  <a:pt x="353150" y="356356"/>
                  <a:pt x="252679" y="245823"/>
                  <a:pt x="147177" y="14032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2831522" y="1891554"/>
            <a:ext cx="293946" cy="532272"/>
          </a:xfrm>
          <a:custGeom>
            <a:avLst/>
            <a:gdLst>
              <a:gd name="connsiteX0" fmla="*/ 135550 w 391928"/>
              <a:gd name="connsiteY0" fmla="*/ 0 h 709696"/>
              <a:gd name="connsiteX1" fmla="*/ 213310 w 391928"/>
              <a:gd name="connsiteY1" fmla="*/ 172002 h 709696"/>
              <a:gd name="connsiteX2" fmla="*/ 375545 w 391928"/>
              <a:gd name="connsiteY2" fmla="*/ 615260 h 709696"/>
              <a:gd name="connsiteX3" fmla="*/ 391928 w 391928"/>
              <a:gd name="connsiteY3" fmla="*/ 672955 h 709696"/>
              <a:gd name="connsiteX4" fmla="*/ 335492 w 391928"/>
              <a:gd name="connsiteY4" fmla="*/ 678644 h 709696"/>
              <a:gd name="connsiteX5" fmla="*/ 235461 w 391928"/>
              <a:gd name="connsiteY5" fmla="*/ 709696 h 709696"/>
              <a:gd name="connsiteX6" fmla="*/ 222202 w 391928"/>
              <a:gd name="connsiteY6" fmla="*/ 663006 h 709696"/>
              <a:gd name="connsiteX7" fmla="*/ 65367 w 391928"/>
              <a:gd name="connsiteY7" fmla="*/ 234500 h 709696"/>
              <a:gd name="connsiteX8" fmla="*/ 0 w 391928"/>
              <a:gd name="connsiteY8" fmla="*/ 89913 h 709696"/>
              <a:gd name="connsiteX9" fmla="*/ 77670 w 391928"/>
              <a:gd name="connsiteY9" fmla="*/ 47755 h 70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928" h="709696">
                <a:moveTo>
                  <a:pt x="135550" y="0"/>
                </a:moveTo>
                <a:lnTo>
                  <a:pt x="213310" y="172002"/>
                </a:lnTo>
                <a:cubicBezTo>
                  <a:pt x="274344" y="316302"/>
                  <a:pt x="328557" y="464190"/>
                  <a:pt x="375545" y="615260"/>
                </a:cubicBezTo>
                <a:lnTo>
                  <a:pt x="391928" y="672955"/>
                </a:lnTo>
                <a:lnTo>
                  <a:pt x="335492" y="678644"/>
                </a:lnTo>
                <a:lnTo>
                  <a:pt x="235461" y="709696"/>
                </a:lnTo>
                <a:lnTo>
                  <a:pt x="222202" y="663006"/>
                </a:lnTo>
                <a:cubicBezTo>
                  <a:pt x="176778" y="516963"/>
                  <a:pt x="124370" y="373998"/>
                  <a:pt x="65367" y="234500"/>
                </a:cubicBezTo>
                <a:lnTo>
                  <a:pt x="0" y="89913"/>
                </a:lnTo>
                <a:lnTo>
                  <a:pt x="77670" y="4775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3149495" y="3218830"/>
            <a:ext cx="126362" cy="420344"/>
          </a:xfrm>
          <a:custGeom>
            <a:avLst/>
            <a:gdLst>
              <a:gd name="connsiteX0" fmla="*/ 159774 w 168482"/>
              <a:gd name="connsiteY0" fmla="*/ 0 h 560459"/>
              <a:gd name="connsiteX1" fmla="*/ 162205 w 168482"/>
              <a:gd name="connsiteY1" fmla="*/ 31959 h 560459"/>
              <a:gd name="connsiteX2" fmla="*/ 168482 w 168482"/>
              <a:gd name="connsiteY2" fmla="*/ 280229 h 560459"/>
              <a:gd name="connsiteX3" fmla="*/ 162205 w 168482"/>
              <a:gd name="connsiteY3" fmla="*/ 528499 h 560459"/>
              <a:gd name="connsiteX4" fmla="*/ 159774 w 168482"/>
              <a:gd name="connsiteY4" fmla="*/ 560459 h 560459"/>
              <a:gd name="connsiteX5" fmla="*/ 137402 w 168482"/>
              <a:gd name="connsiteY5" fmla="*/ 553514 h 560459"/>
              <a:gd name="connsiteX6" fmla="*/ 24465 w 168482"/>
              <a:gd name="connsiteY6" fmla="*/ 542129 h 560459"/>
              <a:gd name="connsiteX7" fmla="*/ 0 w 168482"/>
              <a:gd name="connsiteY7" fmla="*/ 544595 h 560459"/>
              <a:gd name="connsiteX8" fmla="*/ 1853 w 168482"/>
              <a:gd name="connsiteY8" fmla="*/ 520237 h 560459"/>
              <a:gd name="connsiteX9" fmla="*/ 7921 w 168482"/>
              <a:gd name="connsiteY9" fmla="*/ 280229 h 560459"/>
              <a:gd name="connsiteX10" fmla="*/ 1853 w 168482"/>
              <a:gd name="connsiteY10" fmla="*/ 40222 h 560459"/>
              <a:gd name="connsiteX11" fmla="*/ 0 w 168482"/>
              <a:gd name="connsiteY11" fmla="*/ 15863 h 560459"/>
              <a:gd name="connsiteX12" fmla="*/ 24465 w 168482"/>
              <a:gd name="connsiteY12" fmla="*/ 18329 h 560459"/>
              <a:gd name="connsiteX13" fmla="*/ 137402 w 168482"/>
              <a:gd name="connsiteY13" fmla="*/ 6944 h 56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482" h="560459">
                <a:moveTo>
                  <a:pt x="159774" y="0"/>
                </a:moveTo>
                <a:lnTo>
                  <a:pt x="162205" y="31959"/>
                </a:lnTo>
                <a:cubicBezTo>
                  <a:pt x="166373" y="114190"/>
                  <a:pt x="168482" y="196963"/>
                  <a:pt x="168482" y="280229"/>
                </a:cubicBezTo>
                <a:cubicBezTo>
                  <a:pt x="168482" y="363495"/>
                  <a:pt x="166373" y="446269"/>
                  <a:pt x="162205" y="528499"/>
                </a:cubicBezTo>
                <a:lnTo>
                  <a:pt x="159774" y="560459"/>
                </a:lnTo>
                <a:lnTo>
                  <a:pt x="137402" y="553514"/>
                </a:lnTo>
                <a:cubicBezTo>
                  <a:pt x="100923" y="546049"/>
                  <a:pt x="63152" y="542129"/>
                  <a:pt x="24465" y="542129"/>
                </a:cubicBezTo>
                <a:lnTo>
                  <a:pt x="0" y="544595"/>
                </a:lnTo>
                <a:lnTo>
                  <a:pt x="1853" y="520237"/>
                </a:lnTo>
                <a:cubicBezTo>
                  <a:pt x="5882" y="440743"/>
                  <a:pt x="7921" y="360724"/>
                  <a:pt x="7921" y="280229"/>
                </a:cubicBezTo>
                <a:cubicBezTo>
                  <a:pt x="7921" y="199734"/>
                  <a:pt x="5882" y="119716"/>
                  <a:pt x="1853" y="40222"/>
                </a:cubicBezTo>
                <a:lnTo>
                  <a:pt x="0" y="15863"/>
                </a:lnTo>
                <a:lnTo>
                  <a:pt x="24465" y="18329"/>
                </a:lnTo>
                <a:cubicBezTo>
                  <a:pt x="63152" y="18329"/>
                  <a:pt x="100923" y="14409"/>
                  <a:pt x="137402" y="694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831528" y="4434177"/>
            <a:ext cx="293941" cy="531908"/>
          </a:xfrm>
          <a:custGeom>
            <a:avLst/>
            <a:gdLst>
              <a:gd name="connsiteX0" fmla="*/ 235454 w 391921"/>
              <a:gd name="connsiteY0" fmla="*/ 0 h 709210"/>
              <a:gd name="connsiteX1" fmla="*/ 335485 w 391921"/>
              <a:gd name="connsiteY1" fmla="*/ 31051 h 709210"/>
              <a:gd name="connsiteX2" fmla="*/ 391921 w 391921"/>
              <a:gd name="connsiteY2" fmla="*/ 36740 h 709210"/>
              <a:gd name="connsiteX3" fmla="*/ 375538 w 391921"/>
              <a:gd name="connsiteY3" fmla="*/ 94436 h 709210"/>
              <a:gd name="connsiteX4" fmla="*/ 166256 w 391921"/>
              <a:gd name="connsiteY4" fmla="*/ 645240 h 709210"/>
              <a:gd name="connsiteX5" fmla="*/ 134954 w 391921"/>
              <a:gd name="connsiteY5" fmla="*/ 709210 h 709210"/>
              <a:gd name="connsiteX6" fmla="*/ 77663 w 391921"/>
              <a:gd name="connsiteY6" fmla="*/ 661940 h 709210"/>
              <a:gd name="connsiteX7" fmla="*/ 0 w 391921"/>
              <a:gd name="connsiteY7" fmla="*/ 619786 h 709210"/>
              <a:gd name="connsiteX8" fmla="*/ 19878 w 391921"/>
              <a:gd name="connsiteY8" fmla="*/ 579163 h 709210"/>
              <a:gd name="connsiteX9" fmla="*/ 222195 w 391921"/>
              <a:gd name="connsiteY9" fmla="*/ 46690 h 709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921" h="709210">
                <a:moveTo>
                  <a:pt x="235454" y="0"/>
                </a:moveTo>
                <a:lnTo>
                  <a:pt x="335485" y="31051"/>
                </a:lnTo>
                <a:lnTo>
                  <a:pt x="391921" y="36740"/>
                </a:lnTo>
                <a:lnTo>
                  <a:pt x="375538" y="94436"/>
                </a:lnTo>
                <a:cubicBezTo>
                  <a:pt x="316803" y="283275"/>
                  <a:pt x="246779" y="467139"/>
                  <a:pt x="166256" y="645240"/>
                </a:cubicBezTo>
                <a:lnTo>
                  <a:pt x="134954" y="709210"/>
                </a:lnTo>
                <a:lnTo>
                  <a:pt x="77663" y="661940"/>
                </a:lnTo>
                <a:lnTo>
                  <a:pt x="0" y="619786"/>
                </a:lnTo>
                <a:lnTo>
                  <a:pt x="19878" y="579163"/>
                </a:lnTo>
                <a:cubicBezTo>
                  <a:pt x="97722" y="406989"/>
                  <a:pt x="165415" y="229244"/>
                  <a:pt x="222195" y="4669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2020517" y="5606627"/>
            <a:ext cx="478642" cy="401063"/>
          </a:xfrm>
          <a:custGeom>
            <a:avLst/>
            <a:gdLst>
              <a:gd name="connsiteX0" fmla="*/ 498399 w 638189"/>
              <a:gd name="connsiteY0" fmla="*/ 0 h 534751"/>
              <a:gd name="connsiteX1" fmla="*/ 532378 w 638189"/>
              <a:gd name="connsiteY1" fmla="*/ 28034 h 534751"/>
              <a:gd name="connsiteX2" fmla="*/ 627567 w 638189"/>
              <a:gd name="connsiteY2" fmla="*/ 79701 h 534751"/>
              <a:gd name="connsiteX3" fmla="*/ 638189 w 638189"/>
              <a:gd name="connsiteY3" fmla="*/ 82999 h 534751"/>
              <a:gd name="connsiteX4" fmla="*/ 459142 w 638189"/>
              <a:gd name="connsiteY4" fmla="*/ 297338 h 534751"/>
              <a:gd name="connsiteX5" fmla="*/ 260713 w 638189"/>
              <a:gd name="connsiteY5" fmla="*/ 507963 h 534751"/>
              <a:gd name="connsiteX6" fmla="*/ 232616 w 638189"/>
              <a:gd name="connsiteY6" fmla="*/ 534751 h 534751"/>
              <a:gd name="connsiteX7" fmla="*/ 0 w 638189"/>
              <a:gd name="connsiteY7" fmla="*/ 534751 h 534751"/>
              <a:gd name="connsiteX8" fmla="*/ 147179 w 638189"/>
              <a:gd name="connsiteY8" fmla="*/ 394429 h 534751"/>
              <a:gd name="connsiteX9" fmla="*/ 339004 w 638189"/>
              <a:gd name="connsiteY9" fmla="*/ 190813 h 534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8189" h="534751">
                <a:moveTo>
                  <a:pt x="498399" y="0"/>
                </a:moveTo>
                <a:lnTo>
                  <a:pt x="532378" y="28034"/>
                </a:lnTo>
                <a:cubicBezTo>
                  <a:pt x="562190" y="48175"/>
                  <a:pt x="594045" y="65523"/>
                  <a:pt x="627567" y="79701"/>
                </a:cubicBezTo>
                <a:lnTo>
                  <a:pt x="638189" y="82999"/>
                </a:lnTo>
                <a:lnTo>
                  <a:pt x="459142" y="297338"/>
                </a:lnTo>
                <a:cubicBezTo>
                  <a:pt x="395098" y="369513"/>
                  <a:pt x="328922" y="439755"/>
                  <a:pt x="260713" y="507963"/>
                </a:cubicBezTo>
                <a:lnTo>
                  <a:pt x="232616" y="534751"/>
                </a:lnTo>
                <a:lnTo>
                  <a:pt x="0" y="534751"/>
                </a:lnTo>
                <a:lnTo>
                  <a:pt x="147179" y="394429"/>
                </a:lnTo>
                <a:cubicBezTo>
                  <a:pt x="213118" y="328491"/>
                  <a:pt x="277091" y="260587"/>
                  <a:pt x="339004" y="19081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141730" y="1065803"/>
            <a:ext cx="1026114" cy="10261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2654787" y="2299230"/>
            <a:ext cx="1026114" cy="10261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2654787" y="3532658"/>
            <a:ext cx="1026114" cy="102611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2141730" y="4766084"/>
            <a:ext cx="1026114" cy="10261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Oval 59"/>
          <p:cNvSpPr/>
          <p:nvPr/>
        </p:nvSpPr>
        <p:spPr>
          <a:xfrm>
            <a:off x="2270332" y="1194405"/>
            <a:ext cx="768911" cy="768911"/>
          </a:xfrm>
          <a:prstGeom prst="ellipse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1" name="Oval 60"/>
          <p:cNvSpPr/>
          <p:nvPr/>
        </p:nvSpPr>
        <p:spPr>
          <a:xfrm>
            <a:off x="2783389" y="2432068"/>
            <a:ext cx="768911" cy="768911"/>
          </a:xfrm>
          <a:prstGeom prst="ellipse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2" name="Oval 61"/>
          <p:cNvSpPr/>
          <p:nvPr/>
        </p:nvSpPr>
        <p:spPr>
          <a:xfrm>
            <a:off x="2783389" y="3657025"/>
            <a:ext cx="768911" cy="768911"/>
          </a:xfrm>
          <a:prstGeom prst="ellipse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3" name="Oval 62"/>
          <p:cNvSpPr/>
          <p:nvPr/>
        </p:nvSpPr>
        <p:spPr>
          <a:xfrm>
            <a:off x="2276095" y="4894686"/>
            <a:ext cx="768911" cy="768911"/>
          </a:xfrm>
          <a:prstGeom prst="ellipse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文字方塊 31"/>
          <p:cNvSpPr txBox="1"/>
          <p:nvPr/>
        </p:nvSpPr>
        <p:spPr>
          <a:xfrm>
            <a:off x="637559" y="857232"/>
            <a:ext cx="1107996" cy="48577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性別事件流程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2428860" y="114298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solidFill>
                  <a:schemeClr val="tx2"/>
                </a:solidFill>
              </a:rPr>
              <a:t>1</a:t>
            </a:r>
            <a:endParaRPr lang="zh-TW" altLang="en-US" sz="4800" dirty="0">
              <a:solidFill>
                <a:schemeClr val="tx2"/>
              </a:solidFill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928926" y="235743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solidFill>
                  <a:schemeClr val="tx2"/>
                </a:solidFill>
              </a:rPr>
              <a:t>2</a:t>
            </a:r>
            <a:endParaRPr lang="zh-TW" altLang="en-US" sz="4800" dirty="0">
              <a:solidFill>
                <a:schemeClr val="tx2"/>
              </a:solidFill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2928926" y="364331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solidFill>
                  <a:schemeClr val="tx2"/>
                </a:solidFill>
              </a:rPr>
              <a:t>3</a:t>
            </a:r>
            <a:endParaRPr lang="zh-TW" altLang="en-US" sz="4800" dirty="0">
              <a:solidFill>
                <a:schemeClr val="tx2"/>
              </a:solidFill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2428860" y="4857760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solidFill>
                  <a:schemeClr val="tx2"/>
                </a:solidFill>
              </a:rPr>
              <a:t>4</a:t>
            </a:r>
            <a:endParaRPr lang="zh-TW" altLang="en-US" sz="4800" dirty="0">
              <a:solidFill>
                <a:schemeClr val="tx2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572132" y="214290"/>
            <a:ext cx="3256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你我都是擺渡人</a:t>
            </a:r>
            <a:r>
              <a:rPr lang="en-US" altLang="zh-TW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en-US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3500430" y="1285860"/>
            <a:ext cx="485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發現、知悉</a:t>
            </a:r>
            <a:r>
              <a:rPr lang="en-US" altLang="zh-TW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法定義務</a:t>
            </a:r>
            <a:r>
              <a:rPr lang="en-US" altLang="zh-TW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4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3857620" y="2500306"/>
            <a:ext cx="4786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檢舉、申請</a:t>
            </a:r>
            <a:r>
              <a:rPr lang="en-US" altLang="zh-TW" sz="20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校方</a:t>
            </a:r>
            <a:r>
              <a:rPr lang="en-US" altLang="zh-TW" sz="20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當事人</a:t>
            </a:r>
            <a:r>
              <a:rPr lang="en-US" altLang="zh-TW" sz="20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0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3786182" y="3786190"/>
            <a:ext cx="4714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性平執秘通報</a:t>
            </a:r>
            <a:r>
              <a:rPr lang="en-US" altLang="zh-TW" sz="2000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開會初判</a:t>
            </a:r>
            <a:r>
              <a:rPr lang="en-US" altLang="zh-TW" sz="2000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000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3286116" y="5000636"/>
            <a:ext cx="5143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性平會開會</a:t>
            </a:r>
            <a:r>
              <a:rPr lang="en-US" altLang="zh-TW" sz="2000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收案與否及輔導作為</a:t>
            </a:r>
            <a:r>
              <a:rPr lang="en-US" altLang="zh-TW" sz="2000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000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325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48</a:t>
            </a:fld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2571736" y="1214422"/>
            <a:ext cx="2571768" cy="5072098"/>
            <a:chOff x="2786877" y="2011765"/>
            <a:chExt cx="1805839" cy="3423836"/>
          </a:xfrm>
        </p:grpSpPr>
        <p:sp>
          <p:nvSpPr>
            <p:cNvPr id="8" name="Rectángulo redondeado 10"/>
            <p:cNvSpPr/>
            <p:nvPr/>
          </p:nvSpPr>
          <p:spPr>
            <a:xfrm>
              <a:off x="2786879" y="2011765"/>
              <a:ext cx="1805837" cy="342383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4" tIns="45717" rIns="91434" bIns="45717" rtlCol="0" anchor="ctr"/>
            <a:lstStyle/>
            <a:p>
              <a:pPr algn="ctr" defTabSz="906037"/>
              <a:endParaRPr lang="es-ES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2" name="Rectángulo redondeado 14"/>
            <p:cNvSpPr/>
            <p:nvPr/>
          </p:nvSpPr>
          <p:spPr>
            <a:xfrm>
              <a:off x="2786879" y="2984597"/>
              <a:ext cx="1805837" cy="680636"/>
            </a:xfrm>
            <a:prstGeom prst="roundRect">
              <a:avLst>
                <a:gd name="adj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17" rIns="0" bIns="45717" rtlCol="0" anchor="ctr"/>
            <a:lstStyle/>
            <a:p>
              <a:pPr algn="ctr" defTabSz="906037"/>
              <a:r>
                <a:rPr lang="zh-TW" altLang="en-US" b="1" cap="all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cs typeface="Open Sans Extrabold" panose="020B0906030804020204" pitchFamily="34" charset="0"/>
                </a:rPr>
                <a:t>性平法第二條</a:t>
              </a:r>
              <a:endParaRPr lang="en-US" altLang="zh-TW" b="1" cap="all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Open Sans Extrabold" panose="020B0906030804020204" pitchFamily="34" charset="0"/>
              </a:endParaRPr>
            </a:p>
            <a:p>
              <a:pPr algn="ctr" defTabSz="906037"/>
              <a:r>
                <a:rPr lang="zh-TW" altLang="en-US" b="1" cap="all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cs typeface="Open Sans Extrabold" panose="020B0906030804020204" pitchFamily="34" charset="0"/>
                </a:rPr>
                <a:t>第四款第一目</a:t>
              </a:r>
              <a:endParaRPr lang="es-ES" b="1" cap="all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Open Sans Extrabold" panose="020B0906030804020204" pitchFamily="34" charset="0"/>
              </a:endParaRPr>
            </a:p>
          </p:txBody>
        </p:sp>
        <p:sp>
          <p:nvSpPr>
            <p:cNvPr id="16" name="CuadroTexto 18"/>
            <p:cNvSpPr txBox="1"/>
            <p:nvPr/>
          </p:nvSpPr>
          <p:spPr>
            <a:xfrm>
              <a:off x="2786878" y="2221926"/>
              <a:ext cx="1805835" cy="477843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/>
            <a:p>
              <a:pPr algn="ctr" defTabSz="906037"/>
              <a:r>
                <a:rPr lang="zh-TW" altLang="en-US" sz="4000" b="1" dirty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  <a:cs typeface="Open Sans Extrabold" panose="020B0906030804020204" pitchFamily="34" charset="0"/>
                </a:rPr>
                <a:t>敵意式</a:t>
              </a:r>
              <a:endParaRPr lang="es-ES" sz="40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  <a:cs typeface="Open Sans Extrabold" panose="020B0906030804020204" pitchFamily="34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2786877" y="3772210"/>
              <a:ext cx="1805837" cy="1222063"/>
            </a:xfrm>
            <a:prstGeom prst="rect">
              <a:avLst/>
            </a:prstGeom>
          </p:spPr>
          <p:txBody>
            <a:bodyPr vert="horz" lIns="91434" tIns="45717" rIns="91434" bIns="45717" rtlCol="0" anchor="t">
              <a:no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400" kern="1200">
                  <a:solidFill>
                    <a:schemeClr val="tx1"/>
                  </a:solidFill>
                  <a:latin typeface="Oswald" panose="02000503000000000000" pitchFamily="2" charset="0"/>
                  <a:ea typeface="+mj-ea"/>
                  <a:cs typeface="+mj-cs"/>
                </a:defRPr>
              </a:lvl1pPr>
            </a:lstStyle>
            <a:p>
              <a:pPr algn="l" defTabSz="679379">
                <a:lnSpc>
                  <a:spcPct val="120000"/>
                </a:lnSpc>
              </a:pPr>
              <a:r>
                <a:rPr lang="zh-TW" altLang="en-US" sz="20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itchFamily="34" charset="-120"/>
                  <a:ea typeface="微軟正黑體" pitchFamily="34" charset="-120"/>
                </a:rPr>
                <a:t>以明示或暗示之方式，從事不受歡迎且具有性意味或性別歧視之言 詞或行為，致影響他人之人格尊嚴、學習、或工作之機會或表現者。</a:t>
              </a:r>
              <a:endParaRPr lang="es-E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572132" y="1214422"/>
            <a:ext cx="2857520" cy="5072098"/>
            <a:chOff x="4795748" y="2011765"/>
            <a:chExt cx="1811662" cy="3423836"/>
          </a:xfrm>
        </p:grpSpPr>
        <p:sp>
          <p:nvSpPr>
            <p:cNvPr id="9" name="Rectángulo redondeado 11"/>
            <p:cNvSpPr/>
            <p:nvPr/>
          </p:nvSpPr>
          <p:spPr>
            <a:xfrm>
              <a:off x="4795748" y="2011765"/>
              <a:ext cx="1805837" cy="342383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4" tIns="45717" rIns="91434" bIns="45717" rtlCol="0" anchor="ctr"/>
            <a:lstStyle/>
            <a:p>
              <a:pPr algn="ctr" defTabSz="906037"/>
              <a:endParaRPr lang="es-ES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3" name="Rectángulo redondeado 15"/>
            <p:cNvSpPr/>
            <p:nvPr/>
          </p:nvSpPr>
          <p:spPr>
            <a:xfrm>
              <a:off x="4795748" y="2984597"/>
              <a:ext cx="1805837" cy="680636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17" rIns="0" bIns="45717" rtlCol="0" anchor="ctr"/>
            <a:lstStyle/>
            <a:p>
              <a:pPr algn="ctr" defTabSz="906037"/>
              <a:r>
                <a:rPr lang="zh-TW" altLang="en-US" b="1" cap="all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cs typeface="Open Sans Extrabold" panose="020B0906030804020204" pitchFamily="34" charset="0"/>
                </a:rPr>
                <a:t>性平法第二條</a:t>
              </a:r>
              <a:endParaRPr lang="en-US" altLang="zh-TW" b="1" cap="all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Open Sans Extrabold" panose="020B0906030804020204" pitchFamily="34" charset="0"/>
              </a:endParaRPr>
            </a:p>
            <a:p>
              <a:pPr algn="ctr" defTabSz="906037"/>
              <a:r>
                <a:rPr lang="zh-TW" altLang="en-US" b="1" cap="all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cs typeface="Open Sans Extrabold" panose="020B0906030804020204" pitchFamily="34" charset="0"/>
                </a:rPr>
                <a:t>第四款第二目</a:t>
              </a:r>
              <a:endParaRPr lang="es-ES" b="1" cap="all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Open Sans Extrabold" panose="020B0906030804020204" pitchFamily="34" charset="0"/>
              </a:endParaRPr>
            </a:p>
          </p:txBody>
        </p:sp>
        <p:sp>
          <p:nvSpPr>
            <p:cNvPr id="17" name="CuadroTexto 19"/>
            <p:cNvSpPr txBox="1"/>
            <p:nvPr/>
          </p:nvSpPr>
          <p:spPr>
            <a:xfrm>
              <a:off x="4795748" y="2221926"/>
              <a:ext cx="1805835" cy="484669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/>
            <a:p>
              <a:pPr algn="ctr" defTabSz="906037"/>
              <a:r>
                <a:rPr lang="zh-TW" altLang="en-US" sz="4000" b="1" dirty="0">
                  <a:solidFill>
                    <a:schemeClr val="accent3"/>
                  </a:solidFill>
                  <a:latin typeface="微軟正黑體" pitchFamily="34" charset="-120"/>
                  <a:ea typeface="微軟正黑體" pitchFamily="34" charset="-120"/>
                  <a:cs typeface="Open Sans Extrabold" panose="020B0906030804020204" pitchFamily="34" charset="0"/>
                </a:rPr>
                <a:t>交換式</a:t>
              </a:r>
              <a:endParaRPr lang="es-ES" sz="4000" b="1" dirty="0">
                <a:solidFill>
                  <a:schemeClr val="accent3"/>
                </a:solidFill>
                <a:latin typeface="微軟正黑體" pitchFamily="34" charset="-120"/>
                <a:ea typeface="微軟正黑體" pitchFamily="34" charset="-120"/>
                <a:cs typeface="Open Sans Extrabold" panose="020B0906030804020204" pitchFamily="34" charset="0"/>
              </a:endParaRP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4801573" y="3772210"/>
              <a:ext cx="1805837" cy="1222063"/>
            </a:xfrm>
            <a:prstGeom prst="rect">
              <a:avLst/>
            </a:prstGeom>
          </p:spPr>
          <p:txBody>
            <a:bodyPr vert="horz" lIns="91434" tIns="45717" rIns="91434" bIns="45717" rtlCol="0" anchor="t">
              <a:no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400" kern="1200">
                  <a:solidFill>
                    <a:schemeClr val="tx1"/>
                  </a:solidFill>
                  <a:latin typeface="Oswald" panose="02000503000000000000" pitchFamily="2" charset="0"/>
                  <a:ea typeface="+mj-ea"/>
                  <a:cs typeface="+mj-cs"/>
                </a:defRPr>
              </a:lvl1pPr>
            </a:lstStyle>
            <a:p>
              <a:pPr algn="l" defTabSz="679379">
                <a:lnSpc>
                  <a:spcPct val="120000"/>
                </a:lnSpc>
              </a:pPr>
              <a:r>
                <a:rPr lang="zh-TW" altLang="en-US" sz="20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itchFamily="34" charset="-120"/>
                  <a:ea typeface="微軟正黑體" pitchFamily="34" charset="-120"/>
                </a:rPr>
                <a:t>以性或性別有關之行為，作為自己或他人獲得、喪失或減損其學習或工作有關權益之條件者。</a:t>
              </a:r>
              <a:endParaRPr lang="es-E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5643570" y="214290"/>
            <a:ext cx="3256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你我都是擺渡人</a:t>
            </a:r>
            <a:r>
              <a:rPr lang="en-US" altLang="zh-TW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en-US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Freeform 53"/>
          <p:cNvSpPr>
            <a:spLocks noChangeArrowheads="1"/>
          </p:cNvSpPr>
          <p:nvPr/>
        </p:nvSpPr>
        <p:spPr bwMode="auto">
          <a:xfrm>
            <a:off x="500034" y="1071546"/>
            <a:ext cx="1663028" cy="2786082"/>
          </a:xfrm>
          <a:custGeom>
            <a:avLst/>
            <a:gdLst>
              <a:gd name="T0" fmla="*/ 965 w 1930"/>
              <a:gd name="T1" fmla="*/ 0 h 2601"/>
              <a:gd name="T2" fmla="*/ 0 w 1930"/>
              <a:gd name="T3" fmla="*/ 0 h 2601"/>
              <a:gd name="T4" fmla="*/ 0 w 1930"/>
              <a:gd name="T5" fmla="*/ 2106 h 2601"/>
              <a:gd name="T6" fmla="*/ 965 w 1930"/>
              <a:gd name="T7" fmla="*/ 2600 h 2601"/>
              <a:gd name="T8" fmla="*/ 1929 w 1930"/>
              <a:gd name="T9" fmla="*/ 2106 h 2601"/>
              <a:gd name="T10" fmla="*/ 1929 w 1930"/>
              <a:gd name="T11" fmla="*/ 0 h 2601"/>
              <a:gd name="T12" fmla="*/ 965 w 1930"/>
              <a:gd name="T13" fmla="*/ 0 h 2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30" h="2601">
                <a:moveTo>
                  <a:pt x="965" y="0"/>
                </a:moveTo>
                <a:lnTo>
                  <a:pt x="0" y="0"/>
                </a:lnTo>
                <a:lnTo>
                  <a:pt x="0" y="2106"/>
                </a:lnTo>
                <a:lnTo>
                  <a:pt x="965" y="2600"/>
                </a:lnTo>
                <a:lnTo>
                  <a:pt x="1929" y="2106"/>
                </a:lnTo>
                <a:lnTo>
                  <a:pt x="1929" y="0"/>
                </a:lnTo>
                <a:lnTo>
                  <a:pt x="965" y="0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>
              <a:latin typeface="+mj-lt"/>
            </a:endParaRPr>
          </a:p>
        </p:txBody>
      </p:sp>
      <p:sp>
        <p:nvSpPr>
          <p:cNvPr id="34" name="TextBox 11"/>
          <p:cNvSpPr txBox="1"/>
          <p:nvPr/>
        </p:nvSpPr>
        <p:spPr bwMode="auto">
          <a:xfrm>
            <a:off x="928662" y="1428736"/>
            <a:ext cx="689052" cy="18466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zh-TW" altLang="en-US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EverSlide Office" charset="0"/>
              </a:rPr>
              <a:t>性騷擾</a:t>
            </a:r>
            <a:endParaRPr lang="en-US" sz="4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EverSlide Office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71472" y="4143380"/>
            <a:ext cx="1415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關鍵：</a:t>
            </a:r>
            <a:endParaRPr lang="en-US" altLang="zh-TW" sz="2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被害人</a:t>
            </a:r>
            <a:endParaRPr lang="en-US" altLang="zh-TW" sz="2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合理</a:t>
            </a:r>
            <a:r>
              <a:rPr lang="zh-TW" altLang="en-US" sz="2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感受</a:t>
            </a:r>
          </a:p>
        </p:txBody>
      </p:sp>
    </p:spTree>
    <p:extLst>
      <p:ext uri="{BB962C8B-B14F-4D97-AF65-F5344CB8AC3E}">
        <p14:creationId xmlns:p14="http://schemas.microsoft.com/office/powerpoint/2010/main" xmlns="" val="32091383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8" name="Shape 267"/>
          <p:cNvSpPr/>
          <p:nvPr/>
        </p:nvSpPr>
        <p:spPr>
          <a:xfrm>
            <a:off x="1357290" y="2643182"/>
            <a:ext cx="537822" cy="537823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2400" b="1" dirty="0">
                <a:latin typeface="+mj-lt"/>
              </a:rPr>
              <a:t>01</a:t>
            </a:r>
            <a:endParaRPr sz="2400" b="1" dirty="0">
              <a:latin typeface="+mj-lt"/>
            </a:endParaRPr>
          </a:p>
        </p:txBody>
      </p:sp>
      <p:sp>
        <p:nvSpPr>
          <p:cNvPr id="11" name="Shape 270"/>
          <p:cNvSpPr/>
          <p:nvPr/>
        </p:nvSpPr>
        <p:spPr>
          <a:xfrm>
            <a:off x="4643438" y="2643182"/>
            <a:ext cx="537823" cy="537823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2400" b="1" dirty="0">
                <a:latin typeface="+mj-lt"/>
              </a:rPr>
              <a:t>02</a:t>
            </a:r>
            <a:endParaRPr sz="2400" b="1" dirty="0">
              <a:latin typeface="+mj-lt"/>
            </a:endParaRPr>
          </a:p>
        </p:txBody>
      </p:sp>
      <p:sp>
        <p:nvSpPr>
          <p:cNvPr id="14" name="Shape 273"/>
          <p:cNvSpPr/>
          <p:nvPr/>
        </p:nvSpPr>
        <p:spPr>
          <a:xfrm>
            <a:off x="1357290" y="3571876"/>
            <a:ext cx="537822" cy="537823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2400" b="1" dirty="0">
                <a:latin typeface="+mj-lt"/>
              </a:rPr>
              <a:t>03</a:t>
            </a:r>
            <a:endParaRPr sz="2400" b="1" dirty="0">
              <a:latin typeface="+mj-lt"/>
            </a:endParaRPr>
          </a:p>
        </p:txBody>
      </p:sp>
      <p:sp>
        <p:nvSpPr>
          <p:cNvPr id="17" name="Shape 276"/>
          <p:cNvSpPr/>
          <p:nvPr/>
        </p:nvSpPr>
        <p:spPr>
          <a:xfrm>
            <a:off x="1357290" y="4500570"/>
            <a:ext cx="537822" cy="53782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2400" b="1" dirty="0">
                <a:latin typeface="+mj-lt"/>
              </a:rPr>
              <a:t>05</a:t>
            </a:r>
            <a:endParaRPr sz="2400" b="1" dirty="0">
              <a:latin typeface="+mj-lt"/>
            </a:endParaRPr>
          </a:p>
        </p:txBody>
      </p:sp>
      <p:sp>
        <p:nvSpPr>
          <p:cNvPr id="20" name="Shape 279"/>
          <p:cNvSpPr/>
          <p:nvPr/>
        </p:nvSpPr>
        <p:spPr>
          <a:xfrm>
            <a:off x="4643438" y="3571876"/>
            <a:ext cx="537823" cy="537823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2400" b="1" dirty="0">
                <a:latin typeface="+mj-lt"/>
              </a:rPr>
              <a:t>04</a:t>
            </a:r>
            <a:endParaRPr sz="2400" b="1" dirty="0">
              <a:latin typeface="+mj-lt"/>
            </a:endParaRPr>
          </a:p>
        </p:txBody>
      </p:sp>
      <p:sp>
        <p:nvSpPr>
          <p:cNvPr id="23" name="Shape 282"/>
          <p:cNvSpPr/>
          <p:nvPr/>
        </p:nvSpPr>
        <p:spPr>
          <a:xfrm>
            <a:off x="4714876" y="4500570"/>
            <a:ext cx="537823" cy="53782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2400" b="1" dirty="0">
                <a:latin typeface="+mj-lt"/>
              </a:rPr>
              <a:t>06</a:t>
            </a:r>
            <a:endParaRPr sz="2400" b="1" dirty="0">
              <a:latin typeface="+mj-lt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5643570" y="214290"/>
            <a:ext cx="3256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你我都是擺渡人</a:t>
            </a:r>
            <a:r>
              <a:rPr lang="en-US" altLang="zh-TW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en-US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928662" y="1357298"/>
            <a:ext cx="7215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6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校園性騷擾常見樣態</a:t>
            </a:r>
            <a:endParaRPr lang="en-US" sz="6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2071670" y="2643182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觸摸身體</a:t>
            </a:r>
            <a:endParaRPr lang="en-US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5286380" y="2643182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言語騷擾</a:t>
            </a:r>
            <a:endParaRPr lang="en-US" sz="32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2000232" y="3571876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不雅言行</a:t>
            </a:r>
            <a:endParaRPr lang="en-US" sz="3200" b="1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5286380" y="3571876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92D050"/>
                </a:solidFill>
                <a:latin typeface="微軟正黑體" pitchFamily="34" charset="-120"/>
                <a:ea typeface="微軟正黑體" pitchFamily="34" charset="-120"/>
              </a:rPr>
              <a:t>偷窺偷拍</a:t>
            </a:r>
            <a:endParaRPr lang="en-US" sz="3200" b="1" dirty="0">
              <a:solidFill>
                <a:srgbClr val="92D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2071670" y="4500570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2A9A72"/>
                </a:solidFill>
                <a:latin typeface="微軟正黑體" pitchFamily="34" charset="-120"/>
                <a:ea typeface="微軟正黑體" pitchFamily="34" charset="-120"/>
              </a:rPr>
              <a:t>裸露身體</a:t>
            </a:r>
            <a:endParaRPr lang="en-US" sz="3200" b="1" dirty="0">
              <a:solidFill>
                <a:srgbClr val="2A9A7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357818" y="4500570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裸照散播</a:t>
            </a:r>
            <a:endParaRPr lang="en-US" sz="32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1285852" y="5357826"/>
            <a:ext cx="6429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校園常見校騷擾行為有：偷看私密處、摸胸部、刷屁股、脫褲子、掀裙子、不當追求、分手暴力、言語性別歧視</a:t>
            </a:r>
            <a:r>
              <a:rPr lang="en-US" altLang="zh-TW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等</a:t>
            </a:r>
            <a:r>
              <a:rPr lang="en-US" altLang="zh-TW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556101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14612" y="500042"/>
            <a:ext cx="5770984" cy="61761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性別平等教育法施行細則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民國 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108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年 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04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月 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02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日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臺教學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字第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1080046480B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號 令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57224" y="1500174"/>
            <a:ext cx="7643866" cy="4525963"/>
          </a:xfrm>
        </p:spPr>
        <p:txBody>
          <a:bodyPr>
            <a:normAutofit/>
          </a:bodyPr>
          <a:lstStyle/>
          <a:p>
            <a:pPr algn="just"/>
            <a:r>
              <a:rPr lang="zh-TW" altLang="en-US" sz="28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第 十三條</a:t>
            </a:r>
          </a:p>
          <a:p>
            <a:pPr marL="0" indent="0" algn="just">
              <a:buNone/>
            </a:pPr>
            <a:r>
              <a:rPr lang="zh-TW" altLang="en-US" sz="28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本法第十七條第二項所</a:t>
            </a:r>
            <a:r>
              <a:rPr lang="zh-TW" altLang="en-US" sz="28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定</a:t>
            </a:r>
            <a:r>
              <a:rPr lang="zh-TW" altLang="en-US" sz="4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性別平等教育相關課程</a:t>
            </a:r>
            <a:r>
              <a:rPr lang="zh-TW" altLang="en-US" sz="28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，應涵蓋</a:t>
            </a: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情感教育、</a:t>
            </a:r>
            <a:r>
              <a:rPr lang="zh-TW" altLang="en-US" b="1" u="sng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性教育</a:t>
            </a: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、認識及尊重不同性別、性別特徵、性別特質、性別認同、性傾向教育，及性侵害、性騷擾、性霸凌防治教育等課程</a:t>
            </a:r>
            <a:r>
              <a:rPr lang="zh-TW" altLang="en-US" sz="28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，以提升學生之性別平等意識。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4D8CCC-6DF7-4B8B-866D-DA1CD04567F8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</p:cSld>
  <p:clrMapOvr>
    <a:masterClrMapping/>
  </p:clrMapOvr>
  <p:transition spd="med">
    <p:blinds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8" name="Shape 267"/>
          <p:cNvSpPr/>
          <p:nvPr/>
        </p:nvSpPr>
        <p:spPr>
          <a:xfrm>
            <a:off x="1500166" y="2714620"/>
            <a:ext cx="537822" cy="537823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2400" b="1" dirty="0">
                <a:latin typeface="+mj-lt"/>
              </a:rPr>
              <a:t>01</a:t>
            </a:r>
            <a:endParaRPr sz="2400" b="1" dirty="0">
              <a:latin typeface="+mj-lt"/>
            </a:endParaRPr>
          </a:p>
        </p:txBody>
      </p:sp>
      <p:sp>
        <p:nvSpPr>
          <p:cNvPr id="11" name="Shape 270"/>
          <p:cNvSpPr/>
          <p:nvPr/>
        </p:nvSpPr>
        <p:spPr>
          <a:xfrm>
            <a:off x="4643438" y="2643182"/>
            <a:ext cx="537823" cy="537823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2400" b="1" dirty="0">
                <a:latin typeface="+mj-lt"/>
              </a:rPr>
              <a:t>02</a:t>
            </a:r>
            <a:endParaRPr sz="2400" b="1" dirty="0">
              <a:latin typeface="+mj-lt"/>
            </a:endParaRPr>
          </a:p>
        </p:txBody>
      </p:sp>
      <p:sp>
        <p:nvSpPr>
          <p:cNvPr id="14" name="Shape 273"/>
          <p:cNvSpPr/>
          <p:nvPr/>
        </p:nvSpPr>
        <p:spPr>
          <a:xfrm>
            <a:off x="1500166" y="4071942"/>
            <a:ext cx="537822" cy="537823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2400" b="1" dirty="0">
                <a:latin typeface="+mj-lt"/>
              </a:rPr>
              <a:t>03</a:t>
            </a:r>
            <a:endParaRPr sz="2400" b="1" dirty="0">
              <a:latin typeface="+mj-lt"/>
            </a:endParaRPr>
          </a:p>
        </p:txBody>
      </p:sp>
      <p:sp>
        <p:nvSpPr>
          <p:cNvPr id="20" name="Shape 279"/>
          <p:cNvSpPr/>
          <p:nvPr/>
        </p:nvSpPr>
        <p:spPr>
          <a:xfrm>
            <a:off x="4643438" y="4071942"/>
            <a:ext cx="537823" cy="537823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2400" b="1" dirty="0">
                <a:latin typeface="+mj-lt"/>
              </a:rPr>
              <a:t>04</a:t>
            </a:r>
            <a:endParaRPr sz="2400" b="1" dirty="0">
              <a:latin typeface="+mj-lt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5643570" y="214290"/>
            <a:ext cx="3256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你我都是擺渡人</a:t>
            </a:r>
            <a:r>
              <a:rPr lang="en-US" altLang="zh-TW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en-US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928662" y="1357298"/>
            <a:ext cx="7215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6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校園性侵害常見樣態</a:t>
            </a:r>
            <a:endParaRPr lang="en-US" sz="6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2071670" y="2643182"/>
            <a:ext cx="21146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性探索</a:t>
            </a:r>
            <a:endParaRPr lang="en-US" altLang="zh-TW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en-US" altLang="zh-TW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口交指交</a:t>
            </a:r>
            <a:r>
              <a:rPr lang="en-US" altLang="zh-TW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5286380" y="2643182"/>
            <a:ext cx="29354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性行為</a:t>
            </a:r>
            <a:endParaRPr lang="en-US" altLang="zh-TW" sz="32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en-US" altLang="zh-TW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合意、非合意</a:t>
            </a:r>
            <a:r>
              <a:rPr lang="en-US" altLang="zh-TW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sz="32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2000232" y="4071942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強制誘騙</a:t>
            </a:r>
            <a:endParaRPr lang="en-US" altLang="zh-TW" sz="3200" b="1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5286380" y="4071942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92D050"/>
                </a:solidFill>
                <a:latin typeface="微軟正黑體" pitchFamily="34" charset="-120"/>
                <a:ea typeface="微軟正黑體" pitchFamily="34" charset="-120"/>
              </a:rPr>
              <a:t>使用違禁品</a:t>
            </a:r>
            <a:endParaRPr lang="en-US" sz="3200" b="1" dirty="0">
              <a:solidFill>
                <a:srgbClr val="92D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1928794" y="5143512"/>
            <a:ext cx="5786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師生間存在權力地位不對等，務必謹慎相處應對分際</a:t>
            </a:r>
            <a:r>
              <a:rPr lang="en-US" altLang="zh-TW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5561018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8" name="Shape 267"/>
          <p:cNvSpPr/>
          <p:nvPr/>
        </p:nvSpPr>
        <p:spPr>
          <a:xfrm>
            <a:off x="1500166" y="2857496"/>
            <a:ext cx="537822" cy="537823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2400" b="1" dirty="0">
                <a:latin typeface="+mj-lt"/>
              </a:rPr>
              <a:t>01</a:t>
            </a:r>
            <a:endParaRPr sz="2400" b="1" dirty="0">
              <a:latin typeface="+mj-lt"/>
            </a:endParaRPr>
          </a:p>
        </p:txBody>
      </p:sp>
      <p:sp>
        <p:nvSpPr>
          <p:cNvPr id="11" name="Shape 270"/>
          <p:cNvSpPr/>
          <p:nvPr/>
        </p:nvSpPr>
        <p:spPr>
          <a:xfrm>
            <a:off x="4643438" y="2857496"/>
            <a:ext cx="537823" cy="537823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2400" b="1" dirty="0">
                <a:latin typeface="+mj-lt"/>
              </a:rPr>
              <a:t>02</a:t>
            </a:r>
            <a:endParaRPr sz="2400" b="1" dirty="0">
              <a:latin typeface="+mj-lt"/>
            </a:endParaRPr>
          </a:p>
        </p:txBody>
      </p:sp>
      <p:sp>
        <p:nvSpPr>
          <p:cNvPr id="14" name="Shape 273"/>
          <p:cNvSpPr/>
          <p:nvPr/>
        </p:nvSpPr>
        <p:spPr>
          <a:xfrm>
            <a:off x="1500166" y="4000504"/>
            <a:ext cx="537822" cy="537823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2400" b="1" dirty="0">
                <a:latin typeface="+mj-lt"/>
              </a:rPr>
              <a:t>03</a:t>
            </a:r>
            <a:endParaRPr sz="2400" b="1" dirty="0">
              <a:latin typeface="+mj-lt"/>
            </a:endParaRPr>
          </a:p>
        </p:txBody>
      </p:sp>
      <p:sp>
        <p:nvSpPr>
          <p:cNvPr id="20" name="Shape 279"/>
          <p:cNvSpPr/>
          <p:nvPr/>
        </p:nvSpPr>
        <p:spPr>
          <a:xfrm>
            <a:off x="4000496" y="4000504"/>
            <a:ext cx="537823" cy="537823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2400" b="1" dirty="0">
                <a:latin typeface="+mj-lt"/>
              </a:rPr>
              <a:t>04</a:t>
            </a:r>
            <a:endParaRPr sz="2400" b="1" dirty="0">
              <a:latin typeface="+mj-lt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5643570" y="214290"/>
            <a:ext cx="3256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你我都是擺渡人</a:t>
            </a:r>
            <a:r>
              <a:rPr lang="en-US" altLang="zh-TW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en-US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928662" y="1357298"/>
            <a:ext cx="7215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6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校園性霸凌常見樣態</a:t>
            </a:r>
            <a:endParaRPr lang="en-US" sz="6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2071670" y="2857496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性別特徵</a:t>
            </a:r>
            <a:endParaRPr lang="en-US" sz="3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5286380" y="2857496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性別特質</a:t>
            </a:r>
            <a:endParaRPr lang="en-US" sz="32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2000232" y="4000504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性傾向</a:t>
            </a:r>
            <a:endParaRPr lang="en-US" altLang="zh-TW" sz="3200" b="1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4643438" y="4000504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92D050"/>
                </a:solidFill>
                <a:latin typeface="微軟正黑體" pitchFamily="34" charset="-120"/>
                <a:ea typeface="微軟正黑體" pitchFamily="34" charset="-120"/>
              </a:rPr>
              <a:t>性別認同</a:t>
            </a:r>
            <a:endParaRPr lang="en-US" sz="3200" b="1" dirty="0">
              <a:solidFill>
                <a:srgbClr val="92D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0898" name="Picture 2" descr="http://s04.calm9.com/qrcode/2019-08/G8HP35Z9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4714884"/>
            <a:ext cx="1743075" cy="1743076"/>
          </a:xfrm>
          <a:prstGeom prst="rect">
            <a:avLst/>
          </a:prstGeom>
          <a:noFill/>
        </p:spPr>
      </p:pic>
      <p:sp>
        <p:nvSpPr>
          <p:cNvPr id="15" name="文字方塊 14"/>
          <p:cNvSpPr txBox="1"/>
          <p:nvPr/>
        </p:nvSpPr>
        <p:spPr>
          <a:xfrm>
            <a:off x="4214810" y="600076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校園性霸凌防治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  <a:hlinkClick r:id="rId4"/>
              </a:rPr>
              <a:t>手冊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85852" y="5000636"/>
            <a:ext cx="4572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校園常見校霸凌行為有：嘲笑別人胸部、死</a:t>
            </a:r>
            <a:r>
              <a:rPr lang="en-US" altLang="zh-TW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GAY</a:t>
            </a:r>
            <a:r>
              <a:rPr lang="zh-TW" altLang="en-US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、死同性戀、不男不女、訓斥打扮或行為</a:t>
            </a:r>
            <a:r>
              <a:rPr lang="en-US" altLang="zh-TW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等</a:t>
            </a:r>
            <a:r>
              <a:rPr lang="en-US" altLang="zh-TW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5561018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7704856" cy="617612"/>
          </a:xfrm>
        </p:spPr>
        <p:txBody>
          <a:bodyPr>
            <a:noAutofit/>
          </a:bodyPr>
          <a:lstStyle/>
          <a:p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孩子如何保護自己</a:t>
            </a:r>
            <a: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??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>
          <a:xfrm>
            <a:off x="1331640" y="2276872"/>
            <a:ext cx="6153086" cy="1109570"/>
          </a:xfrm>
        </p:spPr>
        <p:txBody>
          <a:bodyPr/>
          <a:lstStyle/>
          <a:p>
            <a:r>
              <a:rPr lang="zh-TW" altLang="en-US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知易行難的原因</a:t>
            </a:r>
            <a:endParaRPr lang="en-US" altLang="zh-TW" sz="4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和家人、師長的互動</a:t>
            </a:r>
            <a:endParaRPr lang="en-US" altLang="zh-TW" sz="4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校園性平有</a:t>
            </a:r>
            <a:r>
              <a:rPr lang="en-US" altLang="zh-TW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SOP</a:t>
            </a:r>
            <a:r>
              <a:rPr lang="zh-TW" altLang="en-US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嗎</a:t>
            </a:r>
            <a:r>
              <a:rPr lang="en-US" altLang="zh-TW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zh-TW" altLang="en-US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和性平執秘的默契</a:t>
            </a:r>
            <a:endParaRPr lang="en-US" altLang="zh-TW" sz="4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4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22175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>
          <a:xfrm>
            <a:off x="1187624" y="1556792"/>
            <a:ext cx="6984776" cy="1109570"/>
          </a:xfrm>
        </p:spPr>
        <p:txBody>
          <a:bodyPr/>
          <a:lstStyle/>
          <a:p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宣導容易淪為口號和形式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要有情境和對話，走入孩子的心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一個信任的關係，取決於平時小事的重視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面對重大事件，即使是大人也未必有勇氣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0" y="764704"/>
            <a:ext cx="5770984" cy="617612"/>
          </a:xfrm>
        </p:spPr>
        <p:txBody>
          <a:bodyPr>
            <a:normAutofit fontScale="90000"/>
          </a:bodyPr>
          <a:lstStyle/>
          <a:p>
            <a:r>
              <a:rPr lang="zh-TW" altLang="en-US" sz="6000" dirty="0">
                <a:solidFill>
                  <a:srgbClr val="1E26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知易行難的原因</a:t>
            </a:r>
            <a:r>
              <a:rPr lang="en-US" altLang="zh-TW" dirty="0">
                <a:solidFill>
                  <a:srgbClr val="1E26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rgbClr val="1E26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solidFill>
                <a:srgbClr val="1E26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7903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>
          <a:xfrm>
            <a:off x="1187624" y="1556792"/>
            <a:ext cx="6984776" cy="4032448"/>
          </a:xfrm>
        </p:spPr>
        <p:txBody>
          <a:bodyPr/>
          <a:lstStyle/>
          <a:p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熟人性侵性騷比例高，教導孩子的重點是敏銳的覺察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即使是小孩，也能合宜表達情緒和感受，這就是尊重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和異性師長、家人的相處，也要止乎禮</a:t>
            </a:r>
            <a:r>
              <a:rPr lang="en-US" altLang="zh-TW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蝴蝶朵朵</a:t>
            </a:r>
            <a:r>
              <a:rPr lang="en-US" altLang="zh-TW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23528" y="1268760"/>
            <a:ext cx="7272808" cy="617612"/>
          </a:xfrm>
        </p:spPr>
        <p:txBody>
          <a:bodyPr>
            <a:normAutofit fontScale="90000"/>
          </a:bodyPr>
          <a:lstStyle/>
          <a:p>
            <a:r>
              <a:rPr lang="zh-TW" altLang="en-US" sz="6000" dirty="0">
                <a:solidFill>
                  <a:srgbClr val="1E26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和家人、師長的互動</a:t>
            </a:r>
            <a:br>
              <a:rPr lang="zh-TW" altLang="en-US" sz="6000" dirty="0">
                <a:solidFill>
                  <a:srgbClr val="1E26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solidFill>
                  <a:srgbClr val="1E26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rgbClr val="1E26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solidFill>
                <a:srgbClr val="1E26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502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>
          <a:xfrm>
            <a:off x="1187624" y="1556792"/>
            <a:ext cx="6984776" cy="1109570"/>
          </a:xfrm>
        </p:spPr>
        <p:txBody>
          <a:bodyPr/>
          <a:lstStyle/>
          <a:p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認真看待每個孩子的聲音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事件背後的原因和情境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寧可把握時機好好教育，也不要讓憾事日後發生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知悉、初判、反應、通報、開會、應變、調查、修正。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4280" y="980728"/>
            <a:ext cx="5770984" cy="617612"/>
          </a:xfrm>
        </p:spPr>
        <p:txBody>
          <a:bodyPr>
            <a:normAutofit fontScale="90000"/>
          </a:bodyPr>
          <a:lstStyle/>
          <a:p>
            <a:r>
              <a:rPr lang="zh-TW" altLang="en-US" sz="6000" dirty="0">
                <a:solidFill>
                  <a:srgbClr val="1E26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校園性平</a:t>
            </a:r>
            <a:r>
              <a:rPr lang="en-US" altLang="zh-TW" sz="6000" dirty="0">
                <a:solidFill>
                  <a:srgbClr val="1E26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SOP</a:t>
            </a:r>
            <a:r>
              <a:rPr lang="en-US" altLang="zh-TW" dirty="0">
                <a:solidFill>
                  <a:srgbClr val="1E26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rgbClr val="1E26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solidFill>
                <a:srgbClr val="1E26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4849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3"/>
          </p:nvPr>
        </p:nvSpPr>
        <p:spPr>
          <a:xfrm>
            <a:off x="1187624" y="1556792"/>
            <a:ext cx="6984776" cy="1109570"/>
          </a:xfrm>
        </p:spPr>
        <p:txBody>
          <a:bodyPr/>
          <a:lstStyle/>
          <a:p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生活大小事都是性平，但是都要通報嗎？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被害人表達強烈感受、堅持調查、事態並非輕微、累犯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導師、執秘、性平會、全校行政團隊都是處理危機的關鍵，缺一不可。</a:t>
            </a: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4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4280" y="980728"/>
            <a:ext cx="5770984" cy="61761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1E26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和性平執秘的默契</a:t>
            </a:r>
            <a:r>
              <a:rPr lang="en-US" altLang="zh-TW" dirty="0">
                <a:solidFill>
                  <a:srgbClr val="1E26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rgbClr val="1E26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solidFill>
                <a:srgbClr val="1E26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181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內容版面配置區 1"/>
          <p:cNvSpPr>
            <a:spLocks noGrp="1"/>
          </p:cNvSpPr>
          <p:nvPr>
            <p:ph idx="1"/>
          </p:nvPr>
        </p:nvSpPr>
        <p:spPr>
          <a:xfrm>
            <a:off x="571472" y="785794"/>
            <a:ext cx="8429684" cy="4214842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出口成</a:t>
            </a:r>
            <a:r>
              <a:rPr lang="zh-TW" altLang="en-US" sz="3600" dirty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性</a:t>
            </a:r>
            <a:r>
              <a:rPr lang="zh-TW" altLang="en-US" sz="36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的發語詞</a:t>
            </a:r>
            <a:endParaRPr lang="en-US" altLang="zh-TW" sz="36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隨時都能興奮的</a:t>
            </a:r>
            <a:r>
              <a:rPr lang="zh-TW" altLang="en-US" sz="3600" dirty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黃腔</a:t>
            </a:r>
            <a:endParaRPr lang="en-US" altLang="zh-TW" sz="3600" dirty="0">
              <a:solidFill>
                <a:srgbClr val="00B0F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dirty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挑剔</a:t>
            </a:r>
            <a:r>
              <a:rPr lang="zh-TW" altLang="en-US" sz="36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老師的舉例或示範</a:t>
            </a:r>
            <a:endParaRPr lang="en-US" altLang="zh-TW" sz="36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帶頭</a:t>
            </a:r>
            <a:r>
              <a:rPr lang="zh-TW" altLang="en-US" sz="3600" dirty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嬉戲</a:t>
            </a:r>
            <a:endParaRPr lang="en-US" altLang="zh-TW" sz="3600" dirty="0">
              <a:solidFill>
                <a:srgbClr val="00B0F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集體</a:t>
            </a:r>
            <a:r>
              <a:rPr lang="zh-TW" altLang="en-US" sz="3600" dirty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惡作劇</a:t>
            </a:r>
            <a:endParaRPr lang="en-US" altLang="zh-TW" sz="3600" dirty="0">
              <a:solidFill>
                <a:srgbClr val="00B0F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083" name="標題 2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什麼學生都有的時代       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072198" y="3214686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家有青少年生存手冊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作者彭菊仙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  <a:hlinkClick r:id="rId2"/>
              </a:rPr>
              <a:t>影片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臉書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  <a:hlinkClick r:id="rId3"/>
              </a:rPr>
              <a:t>影片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8306" name="Picture 2" descr="http://s04.calm9.com/qrcode/2019-08/T97T9MJEW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214422"/>
            <a:ext cx="2000264" cy="2000264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642910" y="4429132"/>
            <a:ext cx="81439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不動怒、不動手、不隨之起舞</a:t>
            </a:r>
            <a:r>
              <a:rPr lang="zh-TW" altLang="en-US" sz="2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冷靜表達</a:t>
            </a:r>
            <a:r>
              <a:rPr lang="en-US" altLang="zh-TW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教學者現在情緒</a:t>
            </a:r>
            <a:r>
              <a:rPr lang="en-US" altLang="zh-TW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、冷處理</a:t>
            </a:r>
            <a:r>
              <a:rPr lang="en-US" altLang="zh-TW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dirty="0">
                <a:solidFill>
                  <a:srgbClr val="916037"/>
                </a:solidFill>
                <a:latin typeface="微軟正黑體" pitchFamily="34" charset="-120"/>
                <a:ea typeface="微軟正黑體" pitchFamily="34" charset="-120"/>
              </a:rPr>
              <a:t>給面子</a:t>
            </a:r>
            <a:r>
              <a:rPr lang="en-US" altLang="zh-TW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、依規則</a:t>
            </a:r>
            <a:r>
              <a:rPr lang="en-US" altLang="zh-TW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dirty="0">
                <a:solidFill>
                  <a:srgbClr val="916037"/>
                </a:solidFill>
                <a:latin typeface="微軟正黑體" pitchFamily="34" charset="-120"/>
                <a:ea typeface="微軟正黑體" pitchFamily="34" charset="-120"/>
              </a:rPr>
              <a:t>學長大</a:t>
            </a:r>
            <a:r>
              <a:rPr lang="en-US" altLang="zh-TW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36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med">
    <p:blinds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71538" y="285728"/>
            <a:ext cx="6858000" cy="2387600"/>
          </a:xfrm>
        </p:spPr>
        <p:txBody>
          <a:bodyPr/>
          <a:lstStyle/>
          <a:p>
            <a:r>
              <a:rPr lang="en-US" dirty="0">
                <a:solidFill>
                  <a:srgbClr val="222A35"/>
                </a:solidFill>
              </a:rPr>
              <a:t>T</a:t>
            </a:r>
            <a:r>
              <a:rPr lang="en-US" dirty="0"/>
              <a:t>hank      </a:t>
            </a:r>
            <a:r>
              <a:rPr lang="en-US" dirty="0">
                <a:solidFill>
                  <a:srgbClr val="222A35"/>
                </a:solidFill>
              </a:rPr>
              <a:t>Y</a:t>
            </a:r>
            <a:r>
              <a:rPr lang="en-US" dirty="0"/>
              <a:t>ou!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00100" y="3286124"/>
            <a:ext cx="6858000" cy="1655762"/>
          </a:xfrm>
        </p:spPr>
        <p:txBody>
          <a:bodyPr anchor="ctr">
            <a:noAutofit/>
          </a:bodyPr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defRPr/>
            </a:pPr>
            <a:r>
              <a:rPr lang="zh-TW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教育現場最大的回饋，是知道自己的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defRPr/>
            </a:pPr>
            <a:r>
              <a:rPr lang="zh-TW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生命讓這個世界產生了某種改變</a:t>
            </a:r>
          </a:p>
          <a:p>
            <a:pPr marL="342900" indent="-342900" algn="r">
              <a:lnSpc>
                <a:spcPct val="150000"/>
              </a:lnSpc>
              <a:buClr>
                <a:schemeClr val="accent1"/>
              </a:buClr>
              <a:defRPr/>
            </a:pPr>
            <a:r>
              <a:rPr lang="zh-TW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----</a:t>
            </a:r>
            <a:r>
              <a:rPr lang="zh-TW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阿亞爾斯</a:t>
            </a:r>
            <a:r>
              <a:rPr lang="en-US" altLang="zh-TW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(W.Ayers,1993)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714480" y="1643050"/>
            <a:ext cx="968870" cy="968870"/>
            <a:chOff x="1382807" y="174388"/>
            <a:chExt cx="3025589" cy="3025588"/>
          </a:xfrm>
        </p:grpSpPr>
        <p:sp>
          <p:nvSpPr>
            <p:cNvPr id="8" name="Rectangle 7"/>
            <p:cNvSpPr/>
            <p:nvPr/>
          </p:nvSpPr>
          <p:spPr>
            <a:xfrm>
              <a:off x="1382807" y="174388"/>
              <a:ext cx="3025588" cy="3025588"/>
            </a:xfrm>
            <a:prstGeom prst="rect">
              <a:avLst/>
            </a:prstGeom>
            <a:solidFill>
              <a:srgbClr val="16A0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163311" y="784634"/>
              <a:ext cx="1468794" cy="1928720"/>
            </a:xfrm>
            <a:custGeom>
              <a:avLst/>
              <a:gdLst/>
              <a:ahLst/>
              <a:cxnLst/>
              <a:rect l="l" t="t" r="r" b="b"/>
              <a:pathLst>
                <a:path w="1468794" h="1928720">
                  <a:moveTo>
                    <a:pt x="57861" y="0"/>
                  </a:moveTo>
                  <a:lnTo>
                    <a:pt x="1410932" y="0"/>
                  </a:lnTo>
                  <a:cubicBezTo>
                    <a:pt x="1419834" y="0"/>
                    <a:pt x="1427994" y="2720"/>
                    <a:pt x="1435412" y="8160"/>
                  </a:cubicBezTo>
                  <a:cubicBezTo>
                    <a:pt x="1442830" y="13600"/>
                    <a:pt x="1449012" y="22501"/>
                    <a:pt x="1453957" y="34865"/>
                  </a:cubicBezTo>
                  <a:cubicBezTo>
                    <a:pt x="1458903" y="47229"/>
                    <a:pt x="1462612" y="63796"/>
                    <a:pt x="1465085" y="84567"/>
                  </a:cubicBezTo>
                  <a:cubicBezTo>
                    <a:pt x="1467558" y="105338"/>
                    <a:pt x="1468794" y="130559"/>
                    <a:pt x="1468794" y="160232"/>
                  </a:cubicBezTo>
                  <a:cubicBezTo>
                    <a:pt x="1468794" y="188915"/>
                    <a:pt x="1467558" y="213395"/>
                    <a:pt x="1465085" y="233672"/>
                  </a:cubicBezTo>
                  <a:cubicBezTo>
                    <a:pt x="1462612" y="253948"/>
                    <a:pt x="1458903" y="270268"/>
                    <a:pt x="1453957" y="282631"/>
                  </a:cubicBezTo>
                  <a:cubicBezTo>
                    <a:pt x="1449012" y="294995"/>
                    <a:pt x="1442830" y="304144"/>
                    <a:pt x="1435412" y="310079"/>
                  </a:cubicBezTo>
                  <a:cubicBezTo>
                    <a:pt x="1427994" y="316013"/>
                    <a:pt x="1419834" y="318980"/>
                    <a:pt x="1410932" y="318980"/>
                  </a:cubicBezTo>
                  <a:lnTo>
                    <a:pt x="930236" y="318980"/>
                  </a:lnTo>
                  <a:lnTo>
                    <a:pt x="930236" y="1866407"/>
                  </a:lnTo>
                  <a:cubicBezTo>
                    <a:pt x="930236" y="1876298"/>
                    <a:pt x="927021" y="1885200"/>
                    <a:pt x="920592" y="1893112"/>
                  </a:cubicBezTo>
                  <a:cubicBezTo>
                    <a:pt x="914163" y="1901025"/>
                    <a:pt x="903531" y="1907454"/>
                    <a:pt x="888694" y="1912400"/>
                  </a:cubicBezTo>
                  <a:cubicBezTo>
                    <a:pt x="873858" y="1917345"/>
                    <a:pt x="853829" y="1921301"/>
                    <a:pt x="828607" y="1924269"/>
                  </a:cubicBezTo>
                  <a:cubicBezTo>
                    <a:pt x="803386" y="1927236"/>
                    <a:pt x="771982" y="1928720"/>
                    <a:pt x="734397" y="1928720"/>
                  </a:cubicBezTo>
                  <a:cubicBezTo>
                    <a:pt x="696811" y="1928720"/>
                    <a:pt x="665408" y="1927236"/>
                    <a:pt x="640186" y="1924269"/>
                  </a:cubicBezTo>
                  <a:cubicBezTo>
                    <a:pt x="614964" y="1921301"/>
                    <a:pt x="594935" y="1917345"/>
                    <a:pt x="580099" y="1912400"/>
                  </a:cubicBezTo>
                  <a:cubicBezTo>
                    <a:pt x="565263" y="1907454"/>
                    <a:pt x="554630" y="1901025"/>
                    <a:pt x="548201" y="1893112"/>
                  </a:cubicBezTo>
                  <a:cubicBezTo>
                    <a:pt x="541772" y="1885200"/>
                    <a:pt x="538558" y="1876298"/>
                    <a:pt x="538558" y="1866407"/>
                  </a:cubicBezTo>
                  <a:lnTo>
                    <a:pt x="538558" y="318980"/>
                  </a:lnTo>
                  <a:lnTo>
                    <a:pt x="57861" y="318980"/>
                  </a:lnTo>
                  <a:cubicBezTo>
                    <a:pt x="47970" y="318980"/>
                    <a:pt x="39563" y="316013"/>
                    <a:pt x="32640" y="310079"/>
                  </a:cubicBezTo>
                  <a:cubicBezTo>
                    <a:pt x="25716" y="304144"/>
                    <a:pt x="19781" y="294995"/>
                    <a:pt x="14836" y="282631"/>
                  </a:cubicBezTo>
                  <a:cubicBezTo>
                    <a:pt x="9891" y="270268"/>
                    <a:pt x="6181" y="253948"/>
                    <a:pt x="3709" y="233672"/>
                  </a:cubicBezTo>
                  <a:cubicBezTo>
                    <a:pt x="1236" y="213395"/>
                    <a:pt x="0" y="188915"/>
                    <a:pt x="0" y="160232"/>
                  </a:cubicBezTo>
                  <a:cubicBezTo>
                    <a:pt x="0" y="130559"/>
                    <a:pt x="1236" y="105338"/>
                    <a:pt x="3709" y="84567"/>
                  </a:cubicBezTo>
                  <a:cubicBezTo>
                    <a:pt x="6181" y="63796"/>
                    <a:pt x="9891" y="47229"/>
                    <a:pt x="14836" y="34865"/>
                  </a:cubicBezTo>
                  <a:cubicBezTo>
                    <a:pt x="19781" y="22501"/>
                    <a:pt x="25716" y="13600"/>
                    <a:pt x="32640" y="8160"/>
                  </a:cubicBezTo>
                  <a:cubicBezTo>
                    <a:pt x="39563" y="2720"/>
                    <a:pt x="47970" y="0"/>
                    <a:pt x="57861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98867" y="802692"/>
              <a:ext cx="2209529" cy="2397284"/>
            </a:xfrm>
            <a:custGeom>
              <a:avLst/>
              <a:gdLst>
                <a:gd name="connsiteX0" fmla="*/ 0 w 2209529"/>
                <a:gd name="connsiteY0" fmla="*/ 293050 h 2397284"/>
                <a:gd name="connsiteX1" fmla="*/ 22306 w 2209529"/>
                <a:gd name="connsiteY1" fmla="*/ 300922 h 2397284"/>
                <a:gd name="connsiteX2" fmla="*/ 503003 w 2209529"/>
                <a:gd name="connsiteY2" fmla="*/ 300922 h 2397284"/>
                <a:gd name="connsiteX3" fmla="*/ 503003 w 2209529"/>
                <a:gd name="connsiteY3" fmla="*/ 729388 h 2397284"/>
                <a:gd name="connsiteX4" fmla="*/ 1406731 w 2209529"/>
                <a:gd name="connsiteY4" fmla="*/ 0 h 2397284"/>
                <a:gd name="connsiteX5" fmla="*/ 2209529 w 2209529"/>
                <a:gd name="connsiteY5" fmla="*/ 696401 h 2397284"/>
                <a:gd name="connsiteX6" fmla="*/ 2209529 w 2209529"/>
                <a:gd name="connsiteY6" fmla="*/ 2397284 h 2397284"/>
                <a:gd name="connsiteX7" fmla="*/ 1115822 w 2209529"/>
                <a:gd name="connsiteY7" fmla="*/ 2397284 h 2397284"/>
                <a:gd name="connsiteX8" fmla="*/ 516470 w 2209529"/>
                <a:gd name="connsiteY8" fmla="*/ 1877366 h 2397284"/>
                <a:gd name="connsiteX9" fmla="*/ 544544 w 2209529"/>
                <a:gd name="connsiteY9" fmla="*/ 1894342 h 2397284"/>
                <a:gd name="connsiteX10" fmla="*/ 604631 w 2209529"/>
                <a:gd name="connsiteY10" fmla="*/ 1906211 h 2397284"/>
                <a:gd name="connsiteX11" fmla="*/ 698842 w 2209529"/>
                <a:gd name="connsiteY11" fmla="*/ 1910662 h 2397284"/>
                <a:gd name="connsiteX12" fmla="*/ 793052 w 2209529"/>
                <a:gd name="connsiteY12" fmla="*/ 1906211 h 2397284"/>
                <a:gd name="connsiteX13" fmla="*/ 853139 w 2209529"/>
                <a:gd name="connsiteY13" fmla="*/ 1894342 h 2397284"/>
                <a:gd name="connsiteX14" fmla="*/ 885037 w 2209529"/>
                <a:gd name="connsiteY14" fmla="*/ 1875054 h 2397284"/>
                <a:gd name="connsiteX15" fmla="*/ 894681 w 2209529"/>
                <a:gd name="connsiteY15" fmla="*/ 1848349 h 2397284"/>
                <a:gd name="connsiteX16" fmla="*/ 894681 w 2209529"/>
                <a:gd name="connsiteY16" fmla="*/ 300922 h 2397284"/>
                <a:gd name="connsiteX17" fmla="*/ 1375377 w 2209529"/>
                <a:gd name="connsiteY17" fmla="*/ 300922 h 2397284"/>
                <a:gd name="connsiteX18" fmla="*/ 1399857 w 2209529"/>
                <a:gd name="connsiteY18" fmla="*/ 292021 h 2397284"/>
                <a:gd name="connsiteX19" fmla="*/ 1418402 w 2209529"/>
                <a:gd name="connsiteY19" fmla="*/ 264573 h 2397284"/>
                <a:gd name="connsiteX20" fmla="*/ 1429530 w 2209529"/>
                <a:gd name="connsiteY20" fmla="*/ 215614 h 2397284"/>
                <a:gd name="connsiteX21" fmla="*/ 1433239 w 2209529"/>
                <a:gd name="connsiteY21" fmla="*/ 142174 h 2397284"/>
                <a:gd name="connsiteX22" fmla="*/ 1429530 w 2209529"/>
                <a:gd name="connsiteY22" fmla="*/ 66509 h 2397284"/>
                <a:gd name="connsiteX23" fmla="*/ 1418402 w 2209529"/>
                <a:gd name="connsiteY23" fmla="*/ 16807 h 239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09529" h="2397284">
                  <a:moveTo>
                    <a:pt x="0" y="293050"/>
                  </a:moveTo>
                  <a:lnTo>
                    <a:pt x="22306" y="300922"/>
                  </a:lnTo>
                  <a:lnTo>
                    <a:pt x="503003" y="300922"/>
                  </a:lnTo>
                  <a:lnTo>
                    <a:pt x="503003" y="729388"/>
                  </a:lnTo>
                  <a:close/>
                  <a:moveTo>
                    <a:pt x="1406731" y="0"/>
                  </a:moveTo>
                  <a:lnTo>
                    <a:pt x="2209529" y="696401"/>
                  </a:lnTo>
                  <a:lnTo>
                    <a:pt x="2209529" y="2397284"/>
                  </a:lnTo>
                  <a:lnTo>
                    <a:pt x="1115822" y="2397284"/>
                  </a:lnTo>
                  <a:lnTo>
                    <a:pt x="516470" y="1877366"/>
                  </a:lnTo>
                  <a:lnTo>
                    <a:pt x="544544" y="1894342"/>
                  </a:lnTo>
                  <a:cubicBezTo>
                    <a:pt x="559380" y="1899287"/>
                    <a:pt x="579409" y="1903243"/>
                    <a:pt x="604631" y="1906211"/>
                  </a:cubicBezTo>
                  <a:cubicBezTo>
                    <a:pt x="629853" y="1909178"/>
                    <a:pt x="661256" y="1910662"/>
                    <a:pt x="698842" y="1910662"/>
                  </a:cubicBezTo>
                  <a:cubicBezTo>
                    <a:pt x="736427" y="1910662"/>
                    <a:pt x="767831" y="1909178"/>
                    <a:pt x="793052" y="1906211"/>
                  </a:cubicBezTo>
                  <a:cubicBezTo>
                    <a:pt x="818274" y="1903243"/>
                    <a:pt x="838303" y="1899287"/>
                    <a:pt x="853139" y="1894342"/>
                  </a:cubicBezTo>
                  <a:cubicBezTo>
                    <a:pt x="867976" y="1889396"/>
                    <a:pt x="878608" y="1882967"/>
                    <a:pt x="885037" y="1875054"/>
                  </a:cubicBezTo>
                  <a:cubicBezTo>
                    <a:pt x="891466" y="1867142"/>
                    <a:pt x="894681" y="1858240"/>
                    <a:pt x="894681" y="1848349"/>
                  </a:cubicBezTo>
                  <a:lnTo>
                    <a:pt x="894681" y="300922"/>
                  </a:lnTo>
                  <a:lnTo>
                    <a:pt x="1375377" y="300922"/>
                  </a:lnTo>
                  <a:cubicBezTo>
                    <a:pt x="1384279" y="300922"/>
                    <a:pt x="1392439" y="297955"/>
                    <a:pt x="1399857" y="292021"/>
                  </a:cubicBezTo>
                  <a:cubicBezTo>
                    <a:pt x="1407275" y="286086"/>
                    <a:pt x="1413457" y="276937"/>
                    <a:pt x="1418402" y="264573"/>
                  </a:cubicBezTo>
                  <a:cubicBezTo>
                    <a:pt x="1423348" y="252210"/>
                    <a:pt x="1427057" y="235890"/>
                    <a:pt x="1429530" y="215614"/>
                  </a:cubicBezTo>
                  <a:cubicBezTo>
                    <a:pt x="1432003" y="195337"/>
                    <a:pt x="1433239" y="170857"/>
                    <a:pt x="1433239" y="142174"/>
                  </a:cubicBezTo>
                  <a:cubicBezTo>
                    <a:pt x="1433239" y="112501"/>
                    <a:pt x="1432003" y="87280"/>
                    <a:pt x="1429530" y="66509"/>
                  </a:cubicBezTo>
                  <a:cubicBezTo>
                    <a:pt x="1427057" y="45738"/>
                    <a:pt x="1423348" y="29171"/>
                    <a:pt x="1418402" y="1680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685800">
                <a:defRPr/>
              </a:pPr>
              <a:endParaRPr lang="en-US" sz="135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714876" y="1571612"/>
            <a:ext cx="968870" cy="968870"/>
            <a:chOff x="1382807" y="174388"/>
            <a:chExt cx="3025589" cy="3025588"/>
          </a:xfrm>
        </p:grpSpPr>
        <p:sp>
          <p:nvSpPr>
            <p:cNvPr id="12" name="Rectangle 11"/>
            <p:cNvSpPr/>
            <p:nvPr/>
          </p:nvSpPr>
          <p:spPr>
            <a:xfrm>
              <a:off x="1382807" y="174388"/>
              <a:ext cx="3025588" cy="3025588"/>
            </a:xfrm>
            <a:prstGeom prst="rect">
              <a:avLst/>
            </a:prstGeom>
            <a:solidFill>
              <a:srgbClr val="C039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40121" y="810818"/>
              <a:ext cx="1868275" cy="2389158"/>
            </a:xfrm>
            <a:custGeom>
              <a:avLst/>
              <a:gdLst>
                <a:gd name="connsiteX0" fmla="*/ 0 w 1868275"/>
                <a:gd name="connsiteY0" fmla="*/ 1718 h 2389158"/>
                <a:gd name="connsiteX1" fmla="*/ 506810 w 1868275"/>
                <a:gd name="connsiteY1" fmla="*/ 441359 h 2389158"/>
                <a:gd name="connsiteX2" fmla="*/ 476232 w 1868275"/>
                <a:gd name="connsiteY2" fmla="*/ 509406 h 2389158"/>
                <a:gd name="connsiteX3" fmla="*/ 418370 w 1868275"/>
                <a:gd name="connsiteY3" fmla="*/ 653319 h 2389158"/>
                <a:gd name="connsiteX4" fmla="*/ 360509 w 1868275"/>
                <a:gd name="connsiteY4" fmla="*/ 809100 h 2389158"/>
                <a:gd name="connsiteX5" fmla="*/ 357541 w 1868275"/>
                <a:gd name="connsiteY5" fmla="*/ 809100 h 2389158"/>
                <a:gd name="connsiteX6" fmla="*/ 295971 w 1868275"/>
                <a:gd name="connsiteY6" fmla="*/ 650351 h 2389158"/>
                <a:gd name="connsiteX7" fmla="*/ 234400 w 1868275"/>
                <a:gd name="connsiteY7" fmla="*/ 506439 h 2389158"/>
                <a:gd name="connsiteX8" fmla="*/ 20757 w 1868275"/>
                <a:gd name="connsiteY8" fmla="*/ 34645 h 2389158"/>
                <a:gd name="connsiteX9" fmla="*/ 1103694 w 1868275"/>
                <a:gd name="connsiteY9" fmla="*/ 0 h 2389158"/>
                <a:gd name="connsiteX10" fmla="*/ 1868275 w 1868275"/>
                <a:gd name="connsiteY10" fmla="*/ 663249 h 2389158"/>
                <a:gd name="connsiteX11" fmla="*/ 1868275 w 1868275"/>
                <a:gd name="connsiteY11" fmla="*/ 2389158 h 2389158"/>
                <a:gd name="connsiteX12" fmla="*/ 768108 w 1868275"/>
                <a:gd name="connsiteY12" fmla="*/ 2389158 h 2389158"/>
                <a:gd name="connsiteX13" fmla="*/ 176188 w 1868275"/>
                <a:gd name="connsiteY13" fmla="*/ 1875688 h 2389158"/>
                <a:gd name="connsiteX14" fmla="*/ 193600 w 1868275"/>
                <a:gd name="connsiteY14" fmla="*/ 1886216 h 2389158"/>
                <a:gd name="connsiteX15" fmla="*/ 253687 w 1868275"/>
                <a:gd name="connsiteY15" fmla="*/ 1898085 h 2389158"/>
                <a:gd name="connsiteX16" fmla="*/ 348639 w 1868275"/>
                <a:gd name="connsiteY16" fmla="*/ 1902536 h 2389158"/>
                <a:gd name="connsiteX17" fmla="*/ 442850 w 1868275"/>
                <a:gd name="connsiteY17" fmla="*/ 1898085 h 2389158"/>
                <a:gd name="connsiteX18" fmla="*/ 502937 w 1868275"/>
                <a:gd name="connsiteY18" fmla="*/ 1886216 h 2389158"/>
                <a:gd name="connsiteX19" fmla="*/ 534835 w 1868275"/>
                <a:gd name="connsiteY19" fmla="*/ 1866928 h 2389158"/>
                <a:gd name="connsiteX20" fmla="*/ 544479 w 1868275"/>
                <a:gd name="connsiteY20" fmla="*/ 1840223 h 2389158"/>
                <a:gd name="connsiteX21" fmla="*/ 544479 w 1868275"/>
                <a:gd name="connsiteY21" fmla="*/ 1165171 h 2389158"/>
                <a:gd name="connsiteX22" fmla="*/ 1069684 w 1868275"/>
                <a:gd name="connsiteY22" fmla="*/ 119212 h 2389158"/>
                <a:gd name="connsiteX23" fmla="*/ 1105291 w 1868275"/>
                <a:gd name="connsiteY23" fmla="*/ 34645 h 2389158"/>
                <a:gd name="connsiteX24" fmla="*/ 1107702 w 1868275"/>
                <a:gd name="connsiteY24" fmla="*/ 7383 h 238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68275" h="2389158">
                  <a:moveTo>
                    <a:pt x="0" y="1718"/>
                  </a:moveTo>
                  <a:lnTo>
                    <a:pt x="506810" y="441359"/>
                  </a:lnTo>
                  <a:lnTo>
                    <a:pt x="476232" y="509406"/>
                  </a:lnTo>
                  <a:cubicBezTo>
                    <a:pt x="457439" y="554904"/>
                    <a:pt x="438152" y="602875"/>
                    <a:pt x="418370" y="653319"/>
                  </a:cubicBezTo>
                  <a:cubicBezTo>
                    <a:pt x="398588" y="703762"/>
                    <a:pt x="379301" y="755689"/>
                    <a:pt x="360509" y="809100"/>
                  </a:cubicBezTo>
                  <a:lnTo>
                    <a:pt x="357541" y="809100"/>
                  </a:lnTo>
                  <a:cubicBezTo>
                    <a:pt x="336770" y="753711"/>
                    <a:pt x="316247" y="700795"/>
                    <a:pt x="295971" y="650351"/>
                  </a:cubicBezTo>
                  <a:cubicBezTo>
                    <a:pt x="275694" y="599908"/>
                    <a:pt x="255171" y="551937"/>
                    <a:pt x="234400" y="506439"/>
                  </a:cubicBezTo>
                  <a:lnTo>
                    <a:pt x="20757" y="34645"/>
                  </a:lnTo>
                  <a:close/>
                  <a:moveTo>
                    <a:pt x="1103694" y="0"/>
                  </a:moveTo>
                  <a:lnTo>
                    <a:pt x="1868275" y="663249"/>
                  </a:lnTo>
                  <a:lnTo>
                    <a:pt x="1868275" y="2389158"/>
                  </a:lnTo>
                  <a:lnTo>
                    <a:pt x="768108" y="2389158"/>
                  </a:lnTo>
                  <a:lnTo>
                    <a:pt x="176188" y="1875688"/>
                  </a:lnTo>
                  <a:lnTo>
                    <a:pt x="193600" y="1886216"/>
                  </a:lnTo>
                  <a:cubicBezTo>
                    <a:pt x="208931" y="1891161"/>
                    <a:pt x="228960" y="1895117"/>
                    <a:pt x="253687" y="1898085"/>
                  </a:cubicBezTo>
                  <a:cubicBezTo>
                    <a:pt x="278414" y="1901052"/>
                    <a:pt x="310065" y="1902536"/>
                    <a:pt x="348639" y="1902536"/>
                  </a:cubicBezTo>
                  <a:cubicBezTo>
                    <a:pt x="386225" y="1902536"/>
                    <a:pt x="417628" y="1901052"/>
                    <a:pt x="442850" y="1898085"/>
                  </a:cubicBezTo>
                  <a:cubicBezTo>
                    <a:pt x="468072" y="1895117"/>
                    <a:pt x="488101" y="1891161"/>
                    <a:pt x="502937" y="1886216"/>
                  </a:cubicBezTo>
                  <a:cubicBezTo>
                    <a:pt x="517773" y="1881270"/>
                    <a:pt x="528406" y="1874841"/>
                    <a:pt x="534835" y="1866928"/>
                  </a:cubicBezTo>
                  <a:cubicBezTo>
                    <a:pt x="541264" y="1859016"/>
                    <a:pt x="544479" y="1850114"/>
                    <a:pt x="544479" y="1840223"/>
                  </a:cubicBezTo>
                  <a:lnTo>
                    <a:pt x="544479" y="1165171"/>
                  </a:lnTo>
                  <a:lnTo>
                    <a:pt x="1069684" y="119212"/>
                  </a:lnTo>
                  <a:cubicBezTo>
                    <a:pt x="1087488" y="83604"/>
                    <a:pt x="1099357" y="55416"/>
                    <a:pt x="1105291" y="34645"/>
                  </a:cubicBezTo>
                  <a:cubicBezTo>
                    <a:pt x="1108259" y="24260"/>
                    <a:pt x="1109062" y="15172"/>
                    <a:pt x="1107702" y="738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685800">
                <a:defRPr/>
              </a:pPr>
              <a:endParaRPr lang="en-US" sz="135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128726" y="775732"/>
              <a:ext cx="1519738" cy="1937622"/>
            </a:xfrm>
            <a:custGeom>
              <a:avLst/>
              <a:gdLst/>
              <a:ahLst/>
              <a:cxnLst/>
              <a:rect l="l" t="t" r="r" b="b"/>
              <a:pathLst>
                <a:path w="1519738" h="1937622">
                  <a:moveTo>
                    <a:pt x="202189" y="0"/>
                  </a:moveTo>
                  <a:cubicBezTo>
                    <a:pt x="247688" y="0"/>
                    <a:pt x="284036" y="989"/>
                    <a:pt x="311236" y="2967"/>
                  </a:cubicBezTo>
                  <a:cubicBezTo>
                    <a:pt x="338436" y="4946"/>
                    <a:pt x="359949" y="8655"/>
                    <a:pt x="375774" y="14095"/>
                  </a:cubicBezTo>
                  <a:cubicBezTo>
                    <a:pt x="391600" y="19534"/>
                    <a:pt x="403221" y="26705"/>
                    <a:pt x="410640" y="35607"/>
                  </a:cubicBezTo>
                  <a:cubicBezTo>
                    <a:pt x="418058" y="44509"/>
                    <a:pt x="425229" y="55883"/>
                    <a:pt x="432152" y="69731"/>
                  </a:cubicBezTo>
                  <a:lnTo>
                    <a:pt x="645795" y="541525"/>
                  </a:lnTo>
                  <a:cubicBezTo>
                    <a:pt x="666566" y="587023"/>
                    <a:pt x="687089" y="634994"/>
                    <a:pt x="707366" y="685437"/>
                  </a:cubicBezTo>
                  <a:cubicBezTo>
                    <a:pt x="727642" y="735881"/>
                    <a:pt x="748165" y="788797"/>
                    <a:pt x="768936" y="844186"/>
                  </a:cubicBezTo>
                  <a:lnTo>
                    <a:pt x="771904" y="844186"/>
                  </a:lnTo>
                  <a:cubicBezTo>
                    <a:pt x="790696" y="790775"/>
                    <a:pt x="809983" y="738848"/>
                    <a:pt x="829765" y="688405"/>
                  </a:cubicBezTo>
                  <a:cubicBezTo>
                    <a:pt x="849547" y="637961"/>
                    <a:pt x="868834" y="589990"/>
                    <a:pt x="887627" y="544492"/>
                  </a:cubicBezTo>
                  <a:lnTo>
                    <a:pt x="1098302" y="75665"/>
                  </a:lnTo>
                  <a:cubicBezTo>
                    <a:pt x="1103248" y="59840"/>
                    <a:pt x="1109430" y="47229"/>
                    <a:pt x="1116848" y="37833"/>
                  </a:cubicBezTo>
                  <a:cubicBezTo>
                    <a:pt x="1124266" y="28436"/>
                    <a:pt x="1135393" y="20771"/>
                    <a:pt x="1150229" y="14836"/>
                  </a:cubicBezTo>
                  <a:cubicBezTo>
                    <a:pt x="1165066" y="8902"/>
                    <a:pt x="1185342" y="4946"/>
                    <a:pt x="1211058" y="2967"/>
                  </a:cubicBezTo>
                  <a:cubicBezTo>
                    <a:pt x="1236774" y="989"/>
                    <a:pt x="1270898" y="0"/>
                    <a:pt x="1313429" y="0"/>
                  </a:cubicBezTo>
                  <a:cubicBezTo>
                    <a:pt x="1369807" y="0"/>
                    <a:pt x="1413574" y="1236"/>
                    <a:pt x="1444730" y="3709"/>
                  </a:cubicBezTo>
                  <a:cubicBezTo>
                    <a:pt x="1475886" y="6182"/>
                    <a:pt x="1497152" y="12611"/>
                    <a:pt x="1508526" y="22996"/>
                  </a:cubicBezTo>
                  <a:cubicBezTo>
                    <a:pt x="1519901" y="33382"/>
                    <a:pt x="1522621" y="48960"/>
                    <a:pt x="1516686" y="69731"/>
                  </a:cubicBezTo>
                  <a:cubicBezTo>
                    <a:pt x="1510752" y="90502"/>
                    <a:pt x="1498883" y="118690"/>
                    <a:pt x="1481079" y="154298"/>
                  </a:cubicBezTo>
                  <a:lnTo>
                    <a:pt x="955874" y="1200257"/>
                  </a:lnTo>
                  <a:lnTo>
                    <a:pt x="955874" y="1875309"/>
                  </a:lnTo>
                  <a:cubicBezTo>
                    <a:pt x="955874" y="1885200"/>
                    <a:pt x="952659" y="1894102"/>
                    <a:pt x="946230" y="1902014"/>
                  </a:cubicBezTo>
                  <a:cubicBezTo>
                    <a:pt x="939801" y="1909927"/>
                    <a:pt x="929168" y="1916356"/>
                    <a:pt x="914332" y="1921302"/>
                  </a:cubicBezTo>
                  <a:cubicBezTo>
                    <a:pt x="899496" y="1926247"/>
                    <a:pt x="879467" y="1930203"/>
                    <a:pt x="854245" y="1933171"/>
                  </a:cubicBezTo>
                  <a:cubicBezTo>
                    <a:pt x="829023" y="1936138"/>
                    <a:pt x="797620" y="1937622"/>
                    <a:pt x="760034" y="1937622"/>
                  </a:cubicBezTo>
                  <a:cubicBezTo>
                    <a:pt x="721460" y="1937622"/>
                    <a:pt x="689809" y="1936138"/>
                    <a:pt x="665082" y="1933171"/>
                  </a:cubicBezTo>
                  <a:cubicBezTo>
                    <a:pt x="640355" y="1930203"/>
                    <a:pt x="620326" y="1926247"/>
                    <a:pt x="604995" y="1921302"/>
                  </a:cubicBezTo>
                  <a:cubicBezTo>
                    <a:pt x="589664" y="1916356"/>
                    <a:pt x="579032" y="1909927"/>
                    <a:pt x="573097" y="1902014"/>
                  </a:cubicBezTo>
                  <a:cubicBezTo>
                    <a:pt x="567163" y="1894102"/>
                    <a:pt x="564195" y="1885200"/>
                    <a:pt x="564195" y="1875309"/>
                  </a:cubicBezTo>
                  <a:lnTo>
                    <a:pt x="564195" y="1200257"/>
                  </a:lnTo>
                  <a:lnTo>
                    <a:pt x="38990" y="154298"/>
                  </a:lnTo>
                  <a:cubicBezTo>
                    <a:pt x="20198" y="117701"/>
                    <a:pt x="8081" y="89265"/>
                    <a:pt x="2641" y="68989"/>
                  </a:cubicBezTo>
                  <a:cubicBezTo>
                    <a:pt x="-2799" y="48713"/>
                    <a:pt x="168" y="33382"/>
                    <a:pt x="11543" y="22996"/>
                  </a:cubicBezTo>
                  <a:cubicBezTo>
                    <a:pt x="22917" y="12611"/>
                    <a:pt x="43936" y="6182"/>
                    <a:pt x="74597" y="3709"/>
                  </a:cubicBezTo>
                  <a:cubicBezTo>
                    <a:pt x="105259" y="1236"/>
                    <a:pt x="147790" y="0"/>
                    <a:pt x="202189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6981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4D8CCC-6DF7-4B8B-866D-DA1CD04567F8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 l="8203" t="10416" r="10937" b="9375"/>
          <a:stretch>
            <a:fillRect/>
          </a:stretch>
        </p:blipFill>
        <p:spPr bwMode="auto">
          <a:xfrm>
            <a:off x="0" y="1112978"/>
            <a:ext cx="9144000" cy="510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8128438" cy="61761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資料來源：教育部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  <a:hlinkClick r:id="rId3"/>
              </a:rPr>
              <a:t> https://reurl.cc/O0pQmA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med">
    <p:blind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8128438" cy="61761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資料來源：教育部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  <a:hlinkClick r:id="rId2"/>
              </a:rPr>
              <a:t> https://reurl.cc/O0pQmA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4D8CCC-6DF7-4B8B-866D-DA1CD04567F8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 l="7617" t="10416" r="9765" b="7291"/>
          <a:stretch>
            <a:fillRect/>
          </a:stretch>
        </p:blipFill>
        <p:spPr bwMode="auto">
          <a:xfrm>
            <a:off x="0" y="1000108"/>
            <a:ext cx="9286908" cy="520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blind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4D8CCC-6DF7-4B8B-866D-DA1CD04567F8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 l="7617" t="10416" r="10351" b="9375"/>
          <a:stretch>
            <a:fillRect/>
          </a:stretch>
        </p:blipFill>
        <p:spPr bwMode="auto">
          <a:xfrm>
            <a:off x="311666" y="1214422"/>
            <a:ext cx="883233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8128438" cy="61761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資料來源：教育部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>
                <a:latin typeface="微軟正黑體" pitchFamily="34" charset="-120"/>
                <a:ea typeface="微軟正黑體" pitchFamily="34" charset="-120"/>
                <a:hlinkClick r:id="rId3"/>
              </a:rPr>
              <a:t> https://reurl.cc/O0pQmA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med"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4D8CCC-6DF7-4B8B-866D-DA1CD04567F8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 l="19922" t="21875" r="22070" b="5208"/>
          <a:stretch>
            <a:fillRect/>
          </a:stretch>
        </p:blipFill>
        <p:spPr bwMode="auto">
          <a:xfrm>
            <a:off x="500034" y="714356"/>
            <a:ext cx="8358246" cy="590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blinds/>
  </p:transition>
</p:sld>
</file>

<file path=ppt/theme/theme1.xml><?xml version="1.0" encoding="utf-8"?>
<a:theme xmlns:a="http://schemas.openxmlformats.org/drawingml/2006/main" name="1_Blank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ADB9CA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oweet theme">
  <a:themeElements>
    <a:clrScheme name="6">
      <a:dk1>
        <a:srgbClr val="95A5A6"/>
      </a:dk1>
      <a:lt1>
        <a:sysClr val="window" lastClr="FFFFFF"/>
      </a:lt1>
      <a:dk2>
        <a:srgbClr val="2C3E50"/>
      </a:dk2>
      <a:lt2>
        <a:srgbClr val="F2F2F2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4B2C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S">
  <a:themeElements>
    <a:clrScheme name="6">
      <a:dk1>
        <a:srgbClr val="95A5A6"/>
      </a:dk1>
      <a:lt1>
        <a:sysClr val="window" lastClr="FFFFFF"/>
      </a:lt1>
      <a:dk2>
        <a:srgbClr val="2C3E50"/>
      </a:dk2>
      <a:lt2>
        <a:srgbClr val="F2F2F2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4B2C50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53724</TotalTime>
  <Words>2393</Words>
  <Application>Microsoft Office PowerPoint</Application>
  <PresentationFormat>如螢幕大小 (4:3)</PresentationFormat>
  <Paragraphs>415</Paragraphs>
  <Slides>58</Slides>
  <Notes>18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58</vt:i4>
      </vt:variant>
    </vt:vector>
  </HeadingPairs>
  <TitlesOfParts>
    <vt:vector size="61" baseType="lpstr">
      <vt:lpstr>1_Blank</vt:lpstr>
      <vt:lpstr>Showeet theme</vt:lpstr>
      <vt:lpstr>TITLES</vt:lpstr>
      <vt:lpstr>性教育教什麼?? 健康促進學校專題研習</vt:lpstr>
      <vt:lpstr>分享重點</vt:lpstr>
      <vt:lpstr>先來想想我們自己以前的性教育</vt:lpstr>
      <vt:lpstr>性平法的意義與最新修訂</vt:lpstr>
      <vt:lpstr>性別平等教育法施行細則 民國 108 年 04 月 02 日 臺教學(三)字第1080046480B號 令</vt:lpstr>
      <vt:lpstr>資料來源：教育部  https://reurl.cc/O0pQmA</vt:lpstr>
      <vt:lpstr>資料來源：教育部  https://reurl.cc/O0pQmA</vt:lpstr>
      <vt:lpstr>資料來源：教育部  https://reurl.cc/O0pQmA</vt:lpstr>
      <vt:lpstr>投影片 9</vt:lpstr>
      <vt:lpstr>投影片 10</vt:lpstr>
      <vt:lpstr>投影片 11</vt:lpstr>
      <vt:lpstr>一個問題，或學到的知識…</vt:lpstr>
      <vt:lpstr>分享重點</vt:lpstr>
      <vt:lpstr>性教育教多少??</vt:lpstr>
      <vt:lpstr>性教育教多少??</vt:lpstr>
      <vt:lpstr>外界壓力知多少?</vt:lpstr>
      <vt:lpstr>分享重點</vt:lpstr>
      <vt:lpstr>教學時機 課本(不侷限健康) 宣導(法定時數) 時事(社會新聞) 其他(偶發事件)</vt:lpstr>
      <vt:lpstr>今天來聊天</vt:lpstr>
      <vt:lpstr>大鯨魚瑪莉蓮  繪本</vt:lpstr>
      <vt:lpstr>我愛我自己，我會保護他</vt:lpstr>
      <vt:lpstr>我的身體和別人一樣嗎</vt:lpstr>
      <vt:lpstr>男生</vt:lpstr>
      <vt:lpstr>女生</vt:lpstr>
      <vt:lpstr>哥哥?  爸爸?   姊姊?  媽媽?</vt:lpstr>
      <vt:lpstr>我的身體不害羞，因為我愛他</vt:lpstr>
      <vt:lpstr>我喜歡自己的身體， 而且別人也要學習尊重我，我也會這樣尊重別人</vt:lpstr>
      <vt:lpstr>心裡和嘴巴都要大聲唸，答應自己…</vt:lpstr>
      <vt:lpstr>心裡和嘴巴都要大聲唸，答應自己</vt:lpstr>
      <vt:lpstr>遇到喜歡看a片或是對異性身體充滿好奇的孩子，怎麼教??</vt:lpstr>
      <vt:lpstr>不管學校教不教性教育，孩子都有機會也有門路找到他/她好奇的答案</vt:lpstr>
      <vt:lpstr>分享重點</vt:lpstr>
      <vt:lpstr>性教育的核心是回到性平       </vt:lpstr>
      <vt:lpstr>性教育是為了走向性平 </vt:lpstr>
      <vt:lpstr>熟人性侵才是性犯罪的常態 網路性剝削的光怪陸離世界</vt:lpstr>
      <vt:lpstr>投影片 36</vt:lpstr>
      <vt:lpstr>投影片 37</vt:lpstr>
      <vt:lpstr>常見校園復仇式色情</vt:lpstr>
      <vt:lpstr>性剝削樣態與防治</vt:lpstr>
      <vt:lpstr>其他延伸  熟人性侵防治繪本 蝴蝶朵朵  情感教育千德爾 從單戀交往到好好分手</vt:lpstr>
      <vt:lpstr>分享重點</vt:lpstr>
      <vt:lpstr>投影片 42</vt:lpstr>
      <vt:lpstr>投影片 43</vt:lpstr>
      <vt:lpstr>投影片 44</vt:lpstr>
      <vt:lpstr>投影片 45</vt:lpstr>
      <vt:lpstr>校園性別事件的要素</vt:lpstr>
      <vt:lpstr>投影片 47</vt:lpstr>
      <vt:lpstr>投影片 48</vt:lpstr>
      <vt:lpstr>投影片 49</vt:lpstr>
      <vt:lpstr>投影片 50</vt:lpstr>
      <vt:lpstr>投影片 51</vt:lpstr>
      <vt:lpstr>孩子如何保護自己??</vt:lpstr>
      <vt:lpstr>知易行難的原因 </vt:lpstr>
      <vt:lpstr>和家人、師長的互動  </vt:lpstr>
      <vt:lpstr>校園性平SOP </vt:lpstr>
      <vt:lpstr>和性平執秘的默契 </vt:lpstr>
      <vt:lpstr>什麼學生都有的時代       </vt:lpstr>
      <vt:lpstr>Thank     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Table of Contents / Agenda Templates</dc:title>
  <dc:creator>showeet.com</dc:creator>
  <dc:description>© Copyright Showeet.com</dc:description>
  <cp:lastModifiedBy>SGH</cp:lastModifiedBy>
  <cp:revision>183</cp:revision>
  <dcterms:created xsi:type="dcterms:W3CDTF">2011-05-09T14:18:21Z</dcterms:created>
  <dcterms:modified xsi:type="dcterms:W3CDTF">2021-06-09T12:43:01Z</dcterms:modified>
  <cp:category>Charts &amp; Diagrams</cp:category>
</cp:coreProperties>
</file>